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34" r:id="rId5"/>
    <p:sldMasterId id="2147485238" r:id="rId6"/>
    <p:sldMasterId id="2147485013" r:id="rId7"/>
  </p:sldMasterIdLst>
  <p:notesMasterIdLst>
    <p:notesMasterId r:id="rId40"/>
  </p:notesMasterIdLst>
  <p:handoutMasterIdLst>
    <p:handoutMasterId r:id="rId41"/>
  </p:handoutMasterIdLst>
  <p:sldIdLst>
    <p:sldId id="1720" r:id="rId8"/>
    <p:sldId id="2141411516" r:id="rId9"/>
    <p:sldId id="2141411515" r:id="rId10"/>
    <p:sldId id="2076138402" r:id="rId11"/>
    <p:sldId id="2141411563" r:id="rId12"/>
    <p:sldId id="2141411314" r:id="rId13"/>
    <p:sldId id="2141411529" r:id="rId14"/>
    <p:sldId id="2141411525" r:id="rId15"/>
    <p:sldId id="8391" r:id="rId16"/>
    <p:sldId id="8394" r:id="rId17"/>
    <p:sldId id="2141411572" r:id="rId18"/>
    <p:sldId id="2141411561" r:id="rId19"/>
    <p:sldId id="2141411549" r:id="rId20"/>
    <p:sldId id="2141411560" r:id="rId21"/>
    <p:sldId id="2141411531" r:id="rId22"/>
    <p:sldId id="2141411545" r:id="rId23"/>
    <p:sldId id="2141411551" r:id="rId24"/>
    <p:sldId id="2141411578" r:id="rId25"/>
    <p:sldId id="2141411579" r:id="rId26"/>
    <p:sldId id="2141411573" r:id="rId27"/>
    <p:sldId id="2141411570" r:id="rId28"/>
    <p:sldId id="2141411558" r:id="rId29"/>
    <p:sldId id="2141411576" r:id="rId30"/>
    <p:sldId id="2141411577" r:id="rId31"/>
    <p:sldId id="2141411530" r:id="rId32"/>
    <p:sldId id="2141411574" r:id="rId33"/>
    <p:sldId id="2141411571" r:id="rId34"/>
    <p:sldId id="2141411553" r:id="rId35"/>
    <p:sldId id="2141411557" r:id="rId36"/>
    <p:sldId id="2141411575" r:id="rId37"/>
    <p:sldId id="2141411569" r:id="rId38"/>
    <p:sldId id="2141411544"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0E6FF"/>
    <a:srgbClr val="0069BA"/>
    <a:srgbClr val="9BF00B"/>
    <a:srgbClr val="0F780F"/>
    <a:srgbClr val="107E10"/>
    <a:srgbClr val="0E700E"/>
    <a:srgbClr val="A3A3A3"/>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400" autoAdjust="0"/>
  </p:normalViewPr>
  <p:slideViewPr>
    <p:cSldViewPr snapToGrid="0">
      <p:cViewPr varScale="1">
        <p:scale>
          <a:sx n="81" d="100"/>
          <a:sy n="81" d="100"/>
        </p:scale>
        <p:origin x="60" y="708"/>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svg"/><Relationship Id="rId16" Type="http://schemas.openxmlformats.org/officeDocument/2006/relationships/image" Target="../media/image60.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svg"/><Relationship Id="rId16" Type="http://schemas.openxmlformats.org/officeDocument/2006/relationships/image" Target="../media/image60.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D8E658-3C0D-4DA2-964E-C61356748AE7}"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AE920965-927F-42B2-91F2-3CE79861F9E4}">
      <dgm:prSet custT="1"/>
      <dgm:spPr/>
      <dgm:t>
        <a:bodyPr/>
        <a:lstStyle/>
        <a:p>
          <a:pPr>
            <a:lnSpc>
              <a:spcPct val="100000"/>
            </a:lnSpc>
          </a:pPr>
          <a:r>
            <a:rPr lang="en-US" sz="1200" baseline="0"/>
            <a:t>Built-in security</a:t>
          </a:r>
          <a:endParaRPr lang="en-US" sz="1200"/>
        </a:p>
      </dgm:t>
    </dgm:pt>
    <dgm:pt modelId="{75838641-1697-4833-A8DD-C2D8628132E7}" type="parTrans" cxnId="{5DC06270-1010-4B43-9E40-5F20DB667FBD}">
      <dgm:prSet/>
      <dgm:spPr/>
      <dgm:t>
        <a:bodyPr/>
        <a:lstStyle/>
        <a:p>
          <a:endParaRPr lang="en-US" sz="1800"/>
        </a:p>
      </dgm:t>
    </dgm:pt>
    <dgm:pt modelId="{B79E9964-94FF-4067-B40D-325AB79BFC41}" type="sibTrans" cxnId="{5DC06270-1010-4B43-9E40-5F20DB667FBD}">
      <dgm:prSet/>
      <dgm:spPr/>
      <dgm:t>
        <a:bodyPr/>
        <a:lstStyle/>
        <a:p>
          <a:endParaRPr lang="en-US" sz="1800"/>
        </a:p>
      </dgm:t>
    </dgm:pt>
    <dgm:pt modelId="{507AE29B-C82D-47FA-94AA-82C88A5218D1}">
      <dgm:prSet custT="1"/>
      <dgm:spPr/>
      <dgm:t>
        <a:bodyPr/>
        <a:lstStyle/>
        <a:p>
          <a:pPr>
            <a:lnSpc>
              <a:spcPct val="100000"/>
            </a:lnSpc>
          </a:pPr>
          <a:r>
            <a:rPr lang="en-US" sz="1200" err="1"/>
            <a:t>Versionless</a:t>
          </a:r>
          <a:endParaRPr lang="en-US" sz="1200"/>
        </a:p>
      </dgm:t>
    </dgm:pt>
    <dgm:pt modelId="{B7704ECD-0B86-4105-B270-BED5F765BC01}" type="parTrans" cxnId="{3E8E6D1C-640E-425D-9CAE-C0C5636C514E}">
      <dgm:prSet/>
      <dgm:spPr/>
      <dgm:t>
        <a:bodyPr/>
        <a:lstStyle/>
        <a:p>
          <a:endParaRPr lang="en-US" sz="1800"/>
        </a:p>
      </dgm:t>
    </dgm:pt>
    <dgm:pt modelId="{6873D605-229C-488D-BFD4-ACBD18F557E6}" type="sibTrans" cxnId="{3E8E6D1C-640E-425D-9CAE-C0C5636C514E}">
      <dgm:prSet/>
      <dgm:spPr/>
      <dgm:t>
        <a:bodyPr/>
        <a:lstStyle/>
        <a:p>
          <a:endParaRPr lang="en-US" sz="1800"/>
        </a:p>
      </dgm:t>
    </dgm:pt>
    <dgm:pt modelId="{23FA7719-B14C-4360-9D41-752C1B3CCF9D}">
      <dgm:prSet custT="1"/>
      <dgm:spPr/>
      <dgm:t>
        <a:bodyPr/>
        <a:lstStyle/>
        <a:p>
          <a:pPr>
            <a:lnSpc>
              <a:spcPct val="100000"/>
            </a:lnSpc>
          </a:pPr>
          <a:r>
            <a:rPr lang="en-US" sz="1200"/>
            <a:t>Apply your current skills</a:t>
          </a:r>
        </a:p>
      </dgm:t>
    </dgm:pt>
    <dgm:pt modelId="{BDA9B372-BEA4-4EBF-8724-96F90C819D02}" type="parTrans" cxnId="{4C6789CB-B141-418C-B4F7-4CCC8976E97F}">
      <dgm:prSet/>
      <dgm:spPr/>
      <dgm:t>
        <a:bodyPr/>
        <a:lstStyle/>
        <a:p>
          <a:endParaRPr lang="en-US" sz="1800"/>
        </a:p>
      </dgm:t>
    </dgm:pt>
    <dgm:pt modelId="{80681EC3-B510-43DC-890C-CA87BC2F340E}" type="sibTrans" cxnId="{4C6789CB-B141-418C-B4F7-4CCC8976E97F}">
      <dgm:prSet/>
      <dgm:spPr/>
      <dgm:t>
        <a:bodyPr/>
        <a:lstStyle/>
        <a:p>
          <a:endParaRPr lang="en-US" sz="1800"/>
        </a:p>
      </dgm:t>
    </dgm:pt>
    <dgm:pt modelId="{6648C79F-DA1D-416F-9068-84C05053847F}">
      <dgm:prSet custT="1"/>
      <dgm:spPr/>
      <dgm:t>
        <a:bodyPr/>
        <a:lstStyle/>
        <a:p>
          <a:pPr>
            <a:lnSpc>
              <a:spcPct val="100000"/>
            </a:lnSpc>
          </a:pPr>
          <a:r>
            <a:rPr lang="en-US" sz="1200"/>
            <a:t>Analytical processing and high-concurrency optimizations</a:t>
          </a:r>
        </a:p>
      </dgm:t>
    </dgm:pt>
    <dgm:pt modelId="{ED9CD542-CA1C-41BD-AB93-78B2D78EA4C8}" type="parTrans" cxnId="{5F46429D-0FDF-4DA2-8BF6-B2998D3255BE}">
      <dgm:prSet/>
      <dgm:spPr/>
      <dgm:t>
        <a:bodyPr/>
        <a:lstStyle/>
        <a:p>
          <a:endParaRPr lang="en-US" sz="1800"/>
        </a:p>
      </dgm:t>
    </dgm:pt>
    <dgm:pt modelId="{5625B832-3805-42F3-9D3D-4F830AA88CC0}" type="sibTrans" cxnId="{5F46429D-0FDF-4DA2-8BF6-B2998D3255BE}">
      <dgm:prSet/>
      <dgm:spPr/>
      <dgm:t>
        <a:bodyPr/>
        <a:lstStyle/>
        <a:p>
          <a:endParaRPr lang="en-US" sz="1800"/>
        </a:p>
      </dgm:t>
    </dgm:pt>
    <dgm:pt modelId="{AF68ECD3-E74F-478A-B741-F088B7762AD6}">
      <dgm:prSet custT="1"/>
      <dgm:spPr/>
      <dgm:t>
        <a:bodyPr/>
        <a:lstStyle/>
        <a:p>
          <a:pPr>
            <a:lnSpc>
              <a:spcPct val="100000"/>
            </a:lnSpc>
          </a:pPr>
          <a:r>
            <a:rPr lang="en-US" sz="1200"/>
            <a:t>Developer experience</a:t>
          </a:r>
        </a:p>
      </dgm:t>
    </dgm:pt>
    <dgm:pt modelId="{A5740490-2BFB-44EC-959A-B61E3F3A53F1}" type="parTrans" cxnId="{AF14FC0E-1C5A-4804-A2B8-CB75FAE94F99}">
      <dgm:prSet/>
      <dgm:spPr/>
      <dgm:t>
        <a:bodyPr/>
        <a:lstStyle/>
        <a:p>
          <a:endParaRPr lang="en-US" sz="1800"/>
        </a:p>
      </dgm:t>
    </dgm:pt>
    <dgm:pt modelId="{81EEFA8C-06C8-4A3B-80A4-5458C29F6800}" type="sibTrans" cxnId="{AF14FC0E-1C5A-4804-A2B8-CB75FAE94F99}">
      <dgm:prSet/>
      <dgm:spPr/>
      <dgm:t>
        <a:bodyPr/>
        <a:lstStyle/>
        <a:p>
          <a:endParaRPr lang="en-US" sz="1800"/>
        </a:p>
      </dgm:t>
    </dgm:pt>
    <dgm:pt modelId="{6D0F8898-C4CD-4B2F-BD63-E38794BAE511}">
      <dgm:prSet custT="1"/>
      <dgm:spPr/>
      <dgm:t>
        <a:bodyPr/>
        <a:lstStyle/>
        <a:p>
          <a:pPr>
            <a:lnSpc>
              <a:spcPct val="100000"/>
            </a:lnSpc>
          </a:pPr>
          <a:r>
            <a:rPr lang="en-US" sz="1200"/>
            <a:t>Native geospatial support</a:t>
          </a:r>
        </a:p>
      </dgm:t>
    </dgm:pt>
    <dgm:pt modelId="{2216E7B6-8B2E-40D7-AE4D-6A676304AB41}" type="parTrans" cxnId="{07940B5A-46CE-46F9-BD61-8A9ED6B9183D}">
      <dgm:prSet/>
      <dgm:spPr/>
      <dgm:t>
        <a:bodyPr/>
        <a:lstStyle/>
        <a:p>
          <a:endParaRPr lang="en-US" sz="1800"/>
        </a:p>
      </dgm:t>
    </dgm:pt>
    <dgm:pt modelId="{968379ED-7222-4852-9657-78FB5E3EADA7}" type="sibTrans" cxnId="{07940B5A-46CE-46F9-BD61-8A9ED6B9183D}">
      <dgm:prSet/>
      <dgm:spPr/>
      <dgm:t>
        <a:bodyPr/>
        <a:lstStyle/>
        <a:p>
          <a:endParaRPr lang="en-US" sz="1800"/>
        </a:p>
      </dgm:t>
    </dgm:pt>
    <dgm:pt modelId="{C78EFE08-FDC6-4BD7-9196-9AEDD00A70CE}">
      <dgm:prSet custT="1"/>
      <dgm:spPr/>
      <dgm:t>
        <a:bodyPr/>
        <a:lstStyle/>
        <a:p>
          <a:pPr>
            <a:lnSpc>
              <a:spcPct val="100000"/>
            </a:lnSpc>
          </a:pPr>
          <a:r>
            <a:rPr lang="en-US" sz="1200"/>
            <a:t>Multi-model capabilities (JSON, Graph, Key-Value, XML)</a:t>
          </a:r>
        </a:p>
      </dgm:t>
    </dgm:pt>
    <dgm:pt modelId="{F6CA6874-A8B2-4F1E-869F-BF7D3ECCBD19}" type="parTrans" cxnId="{459BF31A-B8F7-40CD-902B-C514CF436396}">
      <dgm:prSet/>
      <dgm:spPr/>
      <dgm:t>
        <a:bodyPr/>
        <a:lstStyle/>
        <a:p>
          <a:endParaRPr lang="en-US" sz="1800"/>
        </a:p>
      </dgm:t>
    </dgm:pt>
    <dgm:pt modelId="{1D07A54B-25FE-4E15-8F73-7F662245BC7C}" type="sibTrans" cxnId="{459BF31A-B8F7-40CD-902B-C514CF436396}">
      <dgm:prSet/>
      <dgm:spPr/>
      <dgm:t>
        <a:bodyPr/>
        <a:lstStyle/>
        <a:p>
          <a:endParaRPr lang="en-US" sz="1800"/>
        </a:p>
      </dgm:t>
    </dgm:pt>
    <dgm:pt modelId="{768849B7-7B47-4650-AB78-3582E9CE43D3}">
      <dgm:prSet custT="1"/>
      <dgm:spPr/>
      <dgm:t>
        <a:bodyPr/>
        <a:lstStyle/>
        <a:p>
          <a:pPr>
            <a:lnSpc>
              <a:spcPct val="100000"/>
            </a:lnSpc>
          </a:pPr>
          <a:r>
            <a:rPr lang="en-US" sz="1200"/>
            <a:t>Serverless and Hyperscale</a:t>
          </a:r>
        </a:p>
      </dgm:t>
    </dgm:pt>
    <dgm:pt modelId="{DB5B1D8F-1E75-4E86-9D6D-6E15CA4758A3}" type="parTrans" cxnId="{A05709D4-EBE1-4B3E-A71A-8F048F3E70F5}">
      <dgm:prSet/>
      <dgm:spPr/>
      <dgm:t>
        <a:bodyPr/>
        <a:lstStyle/>
        <a:p>
          <a:endParaRPr lang="en-US" sz="1800"/>
        </a:p>
      </dgm:t>
    </dgm:pt>
    <dgm:pt modelId="{8AEDA6D1-EE86-41EF-BA89-7D8389B98571}" type="sibTrans" cxnId="{A05709D4-EBE1-4B3E-A71A-8F048F3E70F5}">
      <dgm:prSet/>
      <dgm:spPr/>
      <dgm:t>
        <a:bodyPr/>
        <a:lstStyle/>
        <a:p>
          <a:endParaRPr lang="en-US" sz="1800"/>
        </a:p>
      </dgm:t>
    </dgm:pt>
    <dgm:pt modelId="{3F63A947-090C-4A7A-B021-DF1B171573C8}" type="pres">
      <dgm:prSet presAssocID="{7ED8E658-3C0D-4DA2-964E-C61356748AE7}" presName="root" presStyleCnt="0">
        <dgm:presLayoutVars>
          <dgm:dir/>
          <dgm:resizeHandles val="exact"/>
        </dgm:presLayoutVars>
      </dgm:prSet>
      <dgm:spPr/>
    </dgm:pt>
    <dgm:pt modelId="{55C14A32-D318-4D15-A8E9-259EAA6C1747}" type="pres">
      <dgm:prSet presAssocID="{AE920965-927F-42B2-91F2-3CE79861F9E4}" presName="compNode" presStyleCnt="0"/>
      <dgm:spPr/>
    </dgm:pt>
    <dgm:pt modelId="{49B02763-07C4-420C-B0C1-C8A5E4A469A7}" type="pres">
      <dgm:prSet presAssocID="{AE920965-927F-42B2-91F2-3CE79861F9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Lock"/>
        </a:ext>
      </dgm:extLst>
    </dgm:pt>
    <dgm:pt modelId="{9A8D9149-0462-488E-A07D-C5134384697E}" type="pres">
      <dgm:prSet presAssocID="{AE920965-927F-42B2-91F2-3CE79861F9E4}" presName="spaceRect" presStyleCnt="0"/>
      <dgm:spPr/>
    </dgm:pt>
    <dgm:pt modelId="{3EBE5146-9728-40A6-93EA-A61FF9AF125F}" type="pres">
      <dgm:prSet presAssocID="{AE920965-927F-42B2-91F2-3CE79861F9E4}" presName="textRect" presStyleLbl="revTx" presStyleIdx="0" presStyleCnt="8">
        <dgm:presLayoutVars>
          <dgm:chMax val="1"/>
          <dgm:chPref val="1"/>
        </dgm:presLayoutVars>
      </dgm:prSet>
      <dgm:spPr/>
    </dgm:pt>
    <dgm:pt modelId="{94366B94-702D-453B-B0F3-82122B8ADE13}" type="pres">
      <dgm:prSet presAssocID="{B79E9964-94FF-4067-B40D-325AB79BFC41}" presName="sibTrans" presStyleCnt="0"/>
      <dgm:spPr/>
    </dgm:pt>
    <dgm:pt modelId="{23867ACE-D734-4DF7-AE58-0C97C867D295}" type="pres">
      <dgm:prSet presAssocID="{507AE29B-C82D-47FA-94AA-82C88A5218D1}" presName="compNode" presStyleCnt="0"/>
      <dgm:spPr/>
    </dgm:pt>
    <dgm:pt modelId="{DBE07F8A-BF6D-41CD-BF0C-637E0725D8C9}" type="pres">
      <dgm:prSet presAssocID="{507AE29B-C82D-47FA-94AA-82C88A5218D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Repeat with solid fill"/>
        </a:ext>
      </dgm:extLst>
    </dgm:pt>
    <dgm:pt modelId="{9C85FACB-62B1-4C14-9FAC-7A1919CE802A}" type="pres">
      <dgm:prSet presAssocID="{507AE29B-C82D-47FA-94AA-82C88A5218D1}" presName="spaceRect" presStyleCnt="0"/>
      <dgm:spPr/>
    </dgm:pt>
    <dgm:pt modelId="{ED73159E-ADEB-4D13-87E0-5BF3F93F94AA}" type="pres">
      <dgm:prSet presAssocID="{507AE29B-C82D-47FA-94AA-82C88A5218D1}" presName="textRect" presStyleLbl="revTx" presStyleIdx="1" presStyleCnt="8">
        <dgm:presLayoutVars>
          <dgm:chMax val="1"/>
          <dgm:chPref val="1"/>
        </dgm:presLayoutVars>
      </dgm:prSet>
      <dgm:spPr/>
    </dgm:pt>
    <dgm:pt modelId="{3FCA0CDF-652E-4F33-B03C-AE825961612F}" type="pres">
      <dgm:prSet presAssocID="{6873D605-229C-488D-BFD4-ACBD18F557E6}" presName="sibTrans" presStyleCnt="0"/>
      <dgm:spPr/>
    </dgm:pt>
    <dgm:pt modelId="{33E74CE9-186F-4D39-A887-59C8B2077E08}" type="pres">
      <dgm:prSet presAssocID="{23FA7719-B14C-4360-9D41-752C1B3CCF9D}" presName="compNode" presStyleCnt="0"/>
      <dgm:spPr/>
    </dgm:pt>
    <dgm:pt modelId="{CA550B23-8060-4777-BC73-0370733766BA}" type="pres">
      <dgm:prSet presAssocID="{23FA7719-B14C-4360-9D41-752C1B3CCF9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Head with Gears"/>
        </a:ext>
      </dgm:extLst>
    </dgm:pt>
    <dgm:pt modelId="{30AFF95E-BB15-48A3-9135-FD742B619258}" type="pres">
      <dgm:prSet presAssocID="{23FA7719-B14C-4360-9D41-752C1B3CCF9D}" presName="spaceRect" presStyleCnt="0"/>
      <dgm:spPr/>
    </dgm:pt>
    <dgm:pt modelId="{4C514488-3344-4B6B-9A26-34198EA4F19F}" type="pres">
      <dgm:prSet presAssocID="{23FA7719-B14C-4360-9D41-752C1B3CCF9D}" presName="textRect" presStyleLbl="revTx" presStyleIdx="2" presStyleCnt="8">
        <dgm:presLayoutVars>
          <dgm:chMax val="1"/>
          <dgm:chPref val="1"/>
        </dgm:presLayoutVars>
      </dgm:prSet>
      <dgm:spPr/>
    </dgm:pt>
    <dgm:pt modelId="{08FA2E17-FC50-460E-BD06-94E59AFFEA9E}" type="pres">
      <dgm:prSet presAssocID="{80681EC3-B510-43DC-890C-CA87BC2F340E}" presName="sibTrans" presStyleCnt="0"/>
      <dgm:spPr/>
    </dgm:pt>
    <dgm:pt modelId="{4677FCFE-0DE6-4026-9165-4AE12FFDC479}" type="pres">
      <dgm:prSet presAssocID="{6648C79F-DA1D-416F-9068-84C05053847F}" presName="compNode" presStyleCnt="0"/>
      <dgm:spPr/>
    </dgm:pt>
    <dgm:pt modelId="{6FC45BFE-FC80-4F33-BE67-A5B6F00533D0}" type="pres">
      <dgm:prSet presAssocID="{6648C79F-DA1D-416F-9068-84C05053847F}"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Gears"/>
        </a:ext>
      </dgm:extLst>
    </dgm:pt>
    <dgm:pt modelId="{72D7172D-9347-4C6A-A807-7F8344921D95}" type="pres">
      <dgm:prSet presAssocID="{6648C79F-DA1D-416F-9068-84C05053847F}" presName="spaceRect" presStyleCnt="0"/>
      <dgm:spPr/>
    </dgm:pt>
    <dgm:pt modelId="{A08DCA4F-E05E-4EDD-A926-5F49FC313F89}" type="pres">
      <dgm:prSet presAssocID="{6648C79F-DA1D-416F-9068-84C05053847F}" presName="textRect" presStyleLbl="revTx" presStyleIdx="3" presStyleCnt="8">
        <dgm:presLayoutVars>
          <dgm:chMax val="1"/>
          <dgm:chPref val="1"/>
        </dgm:presLayoutVars>
      </dgm:prSet>
      <dgm:spPr/>
    </dgm:pt>
    <dgm:pt modelId="{6C0654D1-41CC-4644-A09B-384036B20E11}" type="pres">
      <dgm:prSet presAssocID="{5625B832-3805-42F3-9D3D-4F830AA88CC0}" presName="sibTrans" presStyleCnt="0"/>
      <dgm:spPr/>
    </dgm:pt>
    <dgm:pt modelId="{D3EFDCAA-B942-41ED-97FD-23E785E1BF31}" type="pres">
      <dgm:prSet presAssocID="{AF68ECD3-E74F-478A-B741-F088B7762AD6}" presName="compNode" presStyleCnt="0"/>
      <dgm:spPr/>
    </dgm:pt>
    <dgm:pt modelId="{C5C17356-3147-4CB5-8D3B-3870BDE07F65}" type="pres">
      <dgm:prSet presAssocID="{AF68ECD3-E74F-478A-B741-F088B7762AD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User"/>
        </a:ext>
      </dgm:extLst>
    </dgm:pt>
    <dgm:pt modelId="{432D539E-1F60-4C44-8548-58CDCEEF167A}" type="pres">
      <dgm:prSet presAssocID="{AF68ECD3-E74F-478A-B741-F088B7762AD6}" presName="spaceRect" presStyleCnt="0"/>
      <dgm:spPr/>
    </dgm:pt>
    <dgm:pt modelId="{431DCB56-3766-4EDA-9B04-3642E6F410A0}" type="pres">
      <dgm:prSet presAssocID="{AF68ECD3-E74F-478A-B741-F088B7762AD6}" presName="textRect" presStyleLbl="revTx" presStyleIdx="4" presStyleCnt="8">
        <dgm:presLayoutVars>
          <dgm:chMax val="1"/>
          <dgm:chPref val="1"/>
        </dgm:presLayoutVars>
      </dgm:prSet>
      <dgm:spPr/>
    </dgm:pt>
    <dgm:pt modelId="{9844C0FB-0409-4D25-8AC1-35F24EC526CA}" type="pres">
      <dgm:prSet presAssocID="{81EEFA8C-06C8-4A3B-80A4-5458C29F6800}" presName="sibTrans" presStyleCnt="0"/>
      <dgm:spPr/>
    </dgm:pt>
    <dgm:pt modelId="{5DCC9A31-9FEA-4CE6-B895-257918C31CB6}" type="pres">
      <dgm:prSet presAssocID="{6D0F8898-C4CD-4B2F-BD63-E38794BAE511}" presName="compNode" presStyleCnt="0"/>
      <dgm:spPr/>
    </dgm:pt>
    <dgm:pt modelId="{B3BAF2BD-48EC-43D8-99BE-DEE045D94044}" type="pres">
      <dgm:prSet presAssocID="{6D0F8898-C4CD-4B2F-BD63-E38794BAE51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Map with pin"/>
        </a:ext>
      </dgm:extLst>
    </dgm:pt>
    <dgm:pt modelId="{E4497824-3EAE-4C9C-91B0-EB1C79085F19}" type="pres">
      <dgm:prSet presAssocID="{6D0F8898-C4CD-4B2F-BD63-E38794BAE511}" presName="spaceRect" presStyleCnt="0"/>
      <dgm:spPr/>
    </dgm:pt>
    <dgm:pt modelId="{22EACEF3-A26B-47C2-9169-26BB974883D8}" type="pres">
      <dgm:prSet presAssocID="{6D0F8898-C4CD-4B2F-BD63-E38794BAE511}" presName="textRect" presStyleLbl="revTx" presStyleIdx="5" presStyleCnt="8">
        <dgm:presLayoutVars>
          <dgm:chMax val="1"/>
          <dgm:chPref val="1"/>
        </dgm:presLayoutVars>
      </dgm:prSet>
      <dgm:spPr/>
    </dgm:pt>
    <dgm:pt modelId="{31BAFCE1-1D79-48A9-90D8-50A85A0F2300}" type="pres">
      <dgm:prSet presAssocID="{968379ED-7222-4852-9657-78FB5E3EADA7}" presName="sibTrans" presStyleCnt="0"/>
      <dgm:spPr/>
    </dgm:pt>
    <dgm:pt modelId="{3A8A3841-6FEB-4172-9B47-980C2D5C76F4}" type="pres">
      <dgm:prSet presAssocID="{C78EFE08-FDC6-4BD7-9196-9AEDD00A70CE}" presName="compNode" presStyleCnt="0"/>
      <dgm:spPr/>
    </dgm:pt>
    <dgm:pt modelId="{6EAE293A-A633-4819-92BE-570A75BCF4CA}" type="pres">
      <dgm:prSet presAssocID="{C78EFE08-FDC6-4BD7-9196-9AEDD00A70CE}"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Server"/>
        </a:ext>
      </dgm:extLst>
    </dgm:pt>
    <dgm:pt modelId="{623203E1-792C-45FE-AD61-C5C40296D031}" type="pres">
      <dgm:prSet presAssocID="{C78EFE08-FDC6-4BD7-9196-9AEDD00A70CE}" presName="spaceRect" presStyleCnt="0"/>
      <dgm:spPr/>
    </dgm:pt>
    <dgm:pt modelId="{5A555C10-DEA5-4158-964B-A323FF1E8DBA}" type="pres">
      <dgm:prSet presAssocID="{C78EFE08-FDC6-4BD7-9196-9AEDD00A70CE}" presName="textRect" presStyleLbl="revTx" presStyleIdx="6" presStyleCnt="8">
        <dgm:presLayoutVars>
          <dgm:chMax val="1"/>
          <dgm:chPref val="1"/>
        </dgm:presLayoutVars>
      </dgm:prSet>
      <dgm:spPr/>
    </dgm:pt>
    <dgm:pt modelId="{BDD244D3-625A-4FBC-8B4A-1D4F5B0A5EFC}" type="pres">
      <dgm:prSet presAssocID="{1D07A54B-25FE-4E15-8F73-7F662245BC7C}" presName="sibTrans" presStyleCnt="0"/>
      <dgm:spPr/>
    </dgm:pt>
    <dgm:pt modelId="{FAF5EBD3-CCA2-4B8C-8C90-8FC6A86BDA23}" type="pres">
      <dgm:prSet presAssocID="{768849B7-7B47-4650-AB78-3582E9CE43D3}" presName="compNode" presStyleCnt="0"/>
      <dgm:spPr/>
    </dgm:pt>
    <dgm:pt modelId="{7AEF08BA-7881-4921-A987-B1A7CF975715}" type="pres">
      <dgm:prSet presAssocID="{768849B7-7B47-4650-AB78-3582E9CE43D3}"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solidFill>
            <a:schemeClr val="accent3"/>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Gauge with solid fill"/>
        </a:ext>
      </dgm:extLst>
    </dgm:pt>
    <dgm:pt modelId="{7BF4B031-C7BF-4439-A4ED-8C4E2F73F667}" type="pres">
      <dgm:prSet presAssocID="{768849B7-7B47-4650-AB78-3582E9CE43D3}" presName="spaceRect" presStyleCnt="0"/>
      <dgm:spPr/>
    </dgm:pt>
    <dgm:pt modelId="{77936FAD-B68F-4161-B076-10579AD7FE0B}" type="pres">
      <dgm:prSet presAssocID="{768849B7-7B47-4650-AB78-3582E9CE43D3}" presName="textRect" presStyleLbl="revTx" presStyleIdx="7" presStyleCnt="8">
        <dgm:presLayoutVars>
          <dgm:chMax val="1"/>
          <dgm:chPref val="1"/>
        </dgm:presLayoutVars>
      </dgm:prSet>
      <dgm:spPr/>
    </dgm:pt>
  </dgm:ptLst>
  <dgm:cxnLst>
    <dgm:cxn modelId="{AF14FC0E-1C5A-4804-A2B8-CB75FAE94F99}" srcId="{7ED8E658-3C0D-4DA2-964E-C61356748AE7}" destId="{AF68ECD3-E74F-478A-B741-F088B7762AD6}" srcOrd="4" destOrd="0" parTransId="{A5740490-2BFB-44EC-959A-B61E3F3A53F1}" sibTransId="{81EEFA8C-06C8-4A3B-80A4-5458C29F6800}"/>
    <dgm:cxn modelId="{459BF31A-B8F7-40CD-902B-C514CF436396}" srcId="{7ED8E658-3C0D-4DA2-964E-C61356748AE7}" destId="{C78EFE08-FDC6-4BD7-9196-9AEDD00A70CE}" srcOrd="6" destOrd="0" parTransId="{F6CA6874-A8B2-4F1E-869F-BF7D3ECCBD19}" sibTransId="{1D07A54B-25FE-4E15-8F73-7F662245BC7C}"/>
    <dgm:cxn modelId="{3E8E6D1C-640E-425D-9CAE-C0C5636C514E}" srcId="{7ED8E658-3C0D-4DA2-964E-C61356748AE7}" destId="{507AE29B-C82D-47FA-94AA-82C88A5218D1}" srcOrd="1" destOrd="0" parTransId="{B7704ECD-0B86-4105-B270-BED5F765BC01}" sibTransId="{6873D605-229C-488D-BFD4-ACBD18F557E6}"/>
    <dgm:cxn modelId="{4F89EF20-C257-45B6-91C2-FF3CBA468CB3}" type="presOf" srcId="{AE920965-927F-42B2-91F2-3CE79861F9E4}" destId="{3EBE5146-9728-40A6-93EA-A61FF9AF125F}" srcOrd="0" destOrd="0" presId="urn:microsoft.com/office/officeart/2018/2/layout/IconLabelList"/>
    <dgm:cxn modelId="{37A51B2B-7CAF-48F8-870F-1C0A6AE6352E}" type="presOf" srcId="{7ED8E658-3C0D-4DA2-964E-C61356748AE7}" destId="{3F63A947-090C-4A7A-B021-DF1B171573C8}" srcOrd="0" destOrd="0" presId="urn:microsoft.com/office/officeart/2018/2/layout/IconLabelList"/>
    <dgm:cxn modelId="{3B386735-ACF1-48ED-A8F0-8717616BD98B}" type="presOf" srcId="{6648C79F-DA1D-416F-9068-84C05053847F}" destId="{A08DCA4F-E05E-4EDD-A926-5F49FC313F89}" srcOrd="0" destOrd="0" presId="urn:microsoft.com/office/officeart/2018/2/layout/IconLabelList"/>
    <dgm:cxn modelId="{5C10B036-C467-4AF2-AFE7-B2B35EF3052B}" type="presOf" srcId="{AF68ECD3-E74F-478A-B741-F088B7762AD6}" destId="{431DCB56-3766-4EDA-9B04-3642E6F410A0}" srcOrd="0" destOrd="0" presId="urn:microsoft.com/office/officeart/2018/2/layout/IconLabelList"/>
    <dgm:cxn modelId="{D115076F-9B29-479B-8336-59C08E06A87E}" type="presOf" srcId="{768849B7-7B47-4650-AB78-3582E9CE43D3}" destId="{77936FAD-B68F-4161-B076-10579AD7FE0B}" srcOrd="0" destOrd="0" presId="urn:microsoft.com/office/officeart/2018/2/layout/IconLabelList"/>
    <dgm:cxn modelId="{5DC06270-1010-4B43-9E40-5F20DB667FBD}" srcId="{7ED8E658-3C0D-4DA2-964E-C61356748AE7}" destId="{AE920965-927F-42B2-91F2-3CE79861F9E4}" srcOrd="0" destOrd="0" parTransId="{75838641-1697-4833-A8DD-C2D8628132E7}" sibTransId="{B79E9964-94FF-4067-B40D-325AB79BFC41}"/>
    <dgm:cxn modelId="{B2936E59-E5FF-47FB-93F1-F0FD69C833B7}" type="presOf" srcId="{23FA7719-B14C-4360-9D41-752C1B3CCF9D}" destId="{4C514488-3344-4B6B-9A26-34198EA4F19F}" srcOrd="0" destOrd="0" presId="urn:microsoft.com/office/officeart/2018/2/layout/IconLabelList"/>
    <dgm:cxn modelId="{07940B5A-46CE-46F9-BD61-8A9ED6B9183D}" srcId="{7ED8E658-3C0D-4DA2-964E-C61356748AE7}" destId="{6D0F8898-C4CD-4B2F-BD63-E38794BAE511}" srcOrd="5" destOrd="0" parTransId="{2216E7B6-8B2E-40D7-AE4D-6A676304AB41}" sibTransId="{968379ED-7222-4852-9657-78FB5E3EADA7}"/>
    <dgm:cxn modelId="{4D3BD489-4C6D-491B-A355-F3B491CD9149}" type="presOf" srcId="{C78EFE08-FDC6-4BD7-9196-9AEDD00A70CE}" destId="{5A555C10-DEA5-4158-964B-A323FF1E8DBA}" srcOrd="0" destOrd="0" presId="urn:microsoft.com/office/officeart/2018/2/layout/IconLabelList"/>
    <dgm:cxn modelId="{5F46429D-0FDF-4DA2-8BF6-B2998D3255BE}" srcId="{7ED8E658-3C0D-4DA2-964E-C61356748AE7}" destId="{6648C79F-DA1D-416F-9068-84C05053847F}" srcOrd="3" destOrd="0" parTransId="{ED9CD542-CA1C-41BD-AB93-78B2D78EA4C8}" sibTransId="{5625B832-3805-42F3-9D3D-4F830AA88CC0}"/>
    <dgm:cxn modelId="{91EA23A1-21E6-48C8-86BE-9BB416CF9992}" type="presOf" srcId="{507AE29B-C82D-47FA-94AA-82C88A5218D1}" destId="{ED73159E-ADEB-4D13-87E0-5BF3F93F94AA}" srcOrd="0" destOrd="0" presId="urn:microsoft.com/office/officeart/2018/2/layout/IconLabelList"/>
    <dgm:cxn modelId="{4C6789CB-B141-418C-B4F7-4CCC8976E97F}" srcId="{7ED8E658-3C0D-4DA2-964E-C61356748AE7}" destId="{23FA7719-B14C-4360-9D41-752C1B3CCF9D}" srcOrd="2" destOrd="0" parTransId="{BDA9B372-BEA4-4EBF-8724-96F90C819D02}" sibTransId="{80681EC3-B510-43DC-890C-CA87BC2F340E}"/>
    <dgm:cxn modelId="{AA9856D3-6C3E-4E1C-B651-E27F3971A351}" type="presOf" srcId="{6D0F8898-C4CD-4B2F-BD63-E38794BAE511}" destId="{22EACEF3-A26B-47C2-9169-26BB974883D8}" srcOrd="0" destOrd="0" presId="urn:microsoft.com/office/officeart/2018/2/layout/IconLabelList"/>
    <dgm:cxn modelId="{A05709D4-EBE1-4B3E-A71A-8F048F3E70F5}" srcId="{7ED8E658-3C0D-4DA2-964E-C61356748AE7}" destId="{768849B7-7B47-4650-AB78-3582E9CE43D3}" srcOrd="7" destOrd="0" parTransId="{DB5B1D8F-1E75-4E86-9D6D-6E15CA4758A3}" sibTransId="{8AEDA6D1-EE86-41EF-BA89-7D8389B98571}"/>
    <dgm:cxn modelId="{3136BD2C-C027-4BC2-A230-F0FF2E081B23}" type="presParOf" srcId="{3F63A947-090C-4A7A-B021-DF1B171573C8}" destId="{55C14A32-D318-4D15-A8E9-259EAA6C1747}" srcOrd="0" destOrd="0" presId="urn:microsoft.com/office/officeart/2018/2/layout/IconLabelList"/>
    <dgm:cxn modelId="{703225CD-E7F4-4DFF-AA79-809DB277886C}" type="presParOf" srcId="{55C14A32-D318-4D15-A8E9-259EAA6C1747}" destId="{49B02763-07C4-420C-B0C1-C8A5E4A469A7}" srcOrd="0" destOrd="0" presId="urn:microsoft.com/office/officeart/2018/2/layout/IconLabelList"/>
    <dgm:cxn modelId="{04DCC1B5-B3DA-4168-B61A-934F61EE2B80}" type="presParOf" srcId="{55C14A32-D318-4D15-A8E9-259EAA6C1747}" destId="{9A8D9149-0462-488E-A07D-C5134384697E}" srcOrd="1" destOrd="0" presId="urn:microsoft.com/office/officeart/2018/2/layout/IconLabelList"/>
    <dgm:cxn modelId="{89A8A9EF-26EA-4236-BA3A-2E7A106FC50E}" type="presParOf" srcId="{55C14A32-D318-4D15-A8E9-259EAA6C1747}" destId="{3EBE5146-9728-40A6-93EA-A61FF9AF125F}" srcOrd="2" destOrd="0" presId="urn:microsoft.com/office/officeart/2018/2/layout/IconLabelList"/>
    <dgm:cxn modelId="{32E3D064-C026-4E7B-B387-F866D05DB6A4}" type="presParOf" srcId="{3F63A947-090C-4A7A-B021-DF1B171573C8}" destId="{94366B94-702D-453B-B0F3-82122B8ADE13}" srcOrd="1" destOrd="0" presId="urn:microsoft.com/office/officeart/2018/2/layout/IconLabelList"/>
    <dgm:cxn modelId="{8D9F9078-556B-41CE-933D-6C750092F12D}" type="presParOf" srcId="{3F63A947-090C-4A7A-B021-DF1B171573C8}" destId="{23867ACE-D734-4DF7-AE58-0C97C867D295}" srcOrd="2" destOrd="0" presId="urn:microsoft.com/office/officeart/2018/2/layout/IconLabelList"/>
    <dgm:cxn modelId="{29936705-1E61-4609-9ECB-17049CD451C4}" type="presParOf" srcId="{23867ACE-D734-4DF7-AE58-0C97C867D295}" destId="{DBE07F8A-BF6D-41CD-BF0C-637E0725D8C9}" srcOrd="0" destOrd="0" presId="urn:microsoft.com/office/officeart/2018/2/layout/IconLabelList"/>
    <dgm:cxn modelId="{CA2BDEAB-20BA-41C9-B0D4-0D64AF3A4094}" type="presParOf" srcId="{23867ACE-D734-4DF7-AE58-0C97C867D295}" destId="{9C85FACB-62B1-4C14-9FAC-7A1919CE802A}" srcOrd="1" destOrd="0" presId="urn:microsoft.com/office/officeart/2018/2/layout/IconLabelList"/>
    <dgm:cxn modelId="{5F14045C-EB70-40DD-A2D7-881C39601B33}" type="presParOf" srcId="{23867ACE-D734-4DF7-AE58-0C97C867D295}" destId="{ED73159E-ADEB-4D13-87E0-5BF3F93F94AA}" srcOrd="2" destOrd="0" presId="urn:microsoft.com/office/officeart/2018/2/layout/IconLabelList"/>
    <dgm:cxn modelId="{A8C422B5-304D-4932-80F3-CEDFF16AE053}" type="presParOf" srcId="{3F63A947-090C-4A7A-B021-DF1B171573C8}" destId="{3FCA0CDF-652E-4F33-B03C-AE825961612F}" srcOrd="3" destOrd="0" presId="urn:microsoft.com/office/officeart/2018/2/layout/IconLabelList"/>
    <dgm:cxn modelId="{498B9E56-A266-4274-A118-9A186EDD1269}" type="presParOf" srcId="{3F63A947-090C-4A7A-B021-DF1B171573C8}" destId="{33E74CE9-186F-4D39-A887-59C8B2077E08}" srcOrd="4" destOrd="0" presId="urn:microsoft.com/office/officeart/2018/2/layout/IconLabelList"/>
    <dgm:cxn modelId="{3C7CA262-DDA0-4559-A9B1-710853C5E0CC}" type="presParOf" srcId="{33E74CE9-186F-4D39-A887-59C8B2077E08}" destId="{CA550B23-8060-4777-BC73-0370733766BA}" srcOrd="0" destOrd="0" presId="urn:microsoft.com/office/officeart/2018/2/layout/IconLabelList"/>
    <dgm:cxn modelId="{729F8239-6831-4D8B-BF83-E2A394D67B2A}" type="presParOf" srcId="{33E74CE9-186F-4D39-A887-59C8B2077E08}" destId="{30AFF95E-BB15-48A3-9135-FD742B619258}" srcOrd="1" destOrd="0" presId="urn:microsoft.com/office/officeart/2018/2/layout/IconLabelList"/>
    <dgm:cxn modelId="{A15FAC8E-A9D3-4CE1-BAF8-AE4C3CF091D5}" type="presParOf" srcId="{33E74CE9-186F-4D39-A887-59C8B2077E08}" destId="{4C514488-3344-4B6B-9A26-34198EA4F19F}" srcOrd="2" destOrd="0" presId="urn:microsoft.com/office/officeart/2018/2/layout/IconLabelList"/>
    <dgm:cxn modelId="{A0C7510D-A55A-4D8A-9BE3-ACD46C6C6C65}" type="presParOf" srcId="{3F63A947-090C-4A7A-B021-DF1B171573C8}" destId="{08FA2E17-FC50-460E-BD06-94E59AFFEA9E}" srcOrd="5" destOrd="0" presId="urn:microsoft.com/office/officeart/2018/2/layout/IconLabelList"/>
    <dgm:cxn modelId="{33B5CD43-BD34-4CFB-BA19-EC6F3A438EF2}" type="presParOf" srcId="{3F63A947-090C-4A7A-B021-DF1B171573C8}" destId="{4677FCFE-0DE6-4026-9165-4AE12FFDC479}" srcOrd="6" destOrd="0" presId="urn:microsoft.com/office/officeart/2018/2/layout/IconLabelList"/>
    <dgm:cxn modelId="{350E7C7D-AC04-44B2-BA88-1DE633C30BD1}" type="presParOf" srcId="{4677FCFE-0DE6-4026-9165-4AE12FFDC479}" destId="{6FC45BFE-FC80-4F33-BE67-A5B6F00533D0}" srcOrd="0" destOrd="0" presId="urn:microsoft.com/office/officeart/2018/2/layout/IconLabelList"/>
    <dgm:cxn modelId="{5C38BA99-B28C-4064-A83F-3DFD04DCFA5E}" type="presParOf" srcId="{4677FCFE-0DE6-4026-9165-4AE12FFDC479}" destId="{72D7172D-9347-4C6A-A807-7F8344921D95}" srcOrd="1" destOrd="0" presId="urn:microsoft.com/office/officeart/2018/2/layout/IconLabelList"/>
    <dgm:cxn modelId="{B18277B0-40C1-40F4-B737-6F21188E4FA7}" type="presParOf" srcId="{4677FCFE-0DE6-4026-9165-4AE12FFDC479}" destId="{A08DCA4F-E05E-4EDD-A926-5F49FC313F89}" srcOrd="2" destOrd="0" presId="urn:microsoft.com/office/officeart/2018/2/layout/IconLabelList"/>
    <dgm:cxn modelId="{B08A54C9-C6AA-48BE-ADEC-44A84567E108}" type="presParOf" srcId="{3F63A947-090C-4A7A-B021-DF1B171573C8}" destId="{6C0654D1-41CC-4644-A09B-384036B20E11}" srcOrd="7" destOrd="0" presId="urn:microsoft.com/office/officeart/2018/2/layout/IconLabelList"/>
    <dgm:cxn modelId="{F0A837B7-6285-4781-AFC3-1345D8508023}" type="presParOf" srcId="{3F63A947-090C-4A7A-B021-DF1B171573C8}" destId="{D3EFDCAA-B942-41ED-97FD-23E785E1BF31}" srcOrd="8" destOrd="0" presId="urn:microsoft.com/office/officeart/2018/2/layout/IconLabelList"/>
    <dgm:cxn modelId="{74EC0D35-EB25-4AB8-8B24-F8FE19794275}" type="presParOf" srcId="{D3EFDCAA-B942-41ED-97FD-23E785E1BF31}" destId="{C5C17356-3147-4CB5-8D3B-3870BDE07F65}" srcOrd="0" destOrd="0" presId="urn:microsoft.com/office/officeart/2018/2/layout/IconLabelList"/>
    <dgm:cxn modelId="{AECBCC62-7007-492D-9183-85A3446A35B0}" type="presParOf" srcId="{D3EFDCAA-B942-41ED-97FD-23E785E1BF31}" destId="{432D539E-1F60-4C44-8548-58CDCEEF167A}" srcOrd="1" destOrd="0" presId="urn:microsoft.com/office/officeart/2018/2/layout/IconLabelList"/>
    <dgm:cxn modelId="{7170C172-781F-4C6F-A946-97DD7A146322}" type="presParOf" srcId="{D3EFDCAA-B942-41ED-97FD-23E785E1BF31}" destId="{431DCB56-3766-4EDA-9B04-3642E6F410A0}" srcOrd="2" destOrd="0" presId="urn:microsoft.com/office/officeart/2018/2/layout/IconLabelList"/>
    <dgm:cxn modelId="{F5C470EC-820B-4831-991F-930B10614E3E}" type="presParOf" srcId="{3F63A947-090C-4A7A-B021-DF1B171573C8}" destId="{9844C0FB-0409-4D25-8AC1-35F24EC526CA}" srcOrd="9" destOrd="0" presId="urn:microsoft.com/office/officeart/2018/2/layout/IconLabelList"/>
    <dgm:cxn modelId="{C0A9365B-7870-486F-A6F9-25FBED127CF0}" type="presParOf" srcId="{3F63A947-090C-4A7A-B021-DF1B171573C8}" destId="{5DCC9A31-9FEA-4CE6-B895-257918C31CB6}" srcOrd="10" destOrd="0" presId="urn:microsoft.com/office/officeart/2018/2/layout/IconLabelList"/>
    <dgm:cxn modelId="{0328D30C-4896-4346-A6F5-712F82C6DE93}" type="presParOf" srcId="{5DCC9A31-9FEA-4CE6-B895-257918C31CB6}" destId="{B3BAF2BD-48EC-43D8-99BE-DEE045D94044}" srcOrd="0" destOrd="0" presId="urn:microsoft.com/office/officeart/2018/2/layout/IconLabelList"/>
    <dgm:cxn modelId="{C0646FE2-C4A2-4600-A78E-0774AA8E0B63}" type="presParOf" srcId="{5DCC9A31-9FEA-4CE6-B895-257918C31CB6}" destId="{E4497824-3EAE-4C9C-91B0-EB1C79085F19}" srcOrd="1" destOrd="0" presId="urn:microsoft.com/office/officeart/2018/2/layout/IconLabelList"/>
    <dgm:cxn modelId="{1F128F11-B07E-4DE4-A12A-394ABC4EBF41}" type="presParOf" srcId="{5DCC9A31-9FEA-4CE6-B895-257918C31CB6}" destId="{22EACEF3-A26B-47C2-9169-26BB974883D8}" srcOrd="2" destOrd="0" presId="urn:microsoft.com/office/officeart/2018/2/layout/IconLabelList"/>
    <dgm:cxn modelId="{1DBF4CF9-A817-4D70-A9AA-70550EF9F8A7}" type="presParOf" srcId="{3F63A947-090C-4A7A-B021-DF1B171573C8}" destId="{31BAFCE1-1D79-48A9-90D8-50A85A0F2300}" srcOrd="11" destOrd="0" presId="urn:microsoft.com/office/officeart/2018/2/layout/IconLabelList"/>
    <dgm:cxn modelId="{515B4829-7DAB-4168-A57B-5E4A40AF8D6C}" type="presParOf" srcId="{3F63A947-090C-4A7A-B021-DF1B171573C8}" destId="{3A8A3841-6FEB-4172-9B47-980C2D5C76F4}" srcOrd="12" destOrd="0" presId="urn:microsoft.com/office/officeart/2018/2/layout/IconLabelList"/>
    <dgm:cxn modelId="{FC5B37F0-CAF0-4783-BBA4-DCD5113C2E0B}" type="presParOf" srcId="{3A8A3841-6FEB-4172-9B47-980C2D5C76F4}" destId="{6EAE293A-A633-4819-92BE-570A75BCF4CA}" srcOrd="0" destOrd="0" presId="urn:microsoft.com/office/officeart/2018/2/layout/IconLabelList"/>
    <dgm:cxn modelId="{E6516DB4-F5AD-4266-82D7-F6212726229B}" type="presParOf" srcId="{3A8A3841-6FEB-4172-9B47-980C2D5C76F4}" destId="{623203E1-792C-45FE-AD61-C5C40296D031}" srcOrd="1" destOrd="0" presId="urn:microsoft.com/office/officeart/2018/2/layout/IconLabelList"/>
    <dgm:cxn modelId="{C6D8D669-1E21-4451-926C-55567D193485}" type="presParOf" srcId="{3A8A3841-6FEB-4172-9B47-980C2D5C76F4}" destId="{5A555C10-DEA5-4158-964B-A323FF1E8DBA}" srcOrd="2" destOrd="0" presId="urn:microsoft.com/office/officeart/2018/2/layout/IconLabelList"/>
    <dgm:cxn modelId="{9BCAE742-7399-4267-991C-A8E1876B1D9A}" type="presParOf" srcId="{3F63A947-090C-4A7A-B021-DF1B171573C8}" destId="{BDD244D3-625A-4FBC-8B4A-1D4F5B0A5EFC}" srcOrd="13" destOrd="0" presId="urn:microsoft.com/office/officeart/2018/2/layout/IconLabelList"/>
    <dgm:cxn modelId="{0E55E3AA-D1B0-437B-8B20-5E5DA3ED2A01}" type="presParOf" srcId="{3F63A947-090C-4A7A-B021-DF1B171573C8}" destId="{FAF5EBD3-CCA2-4B8C-8C90-8FC6A86BDA23}" srcOrd="14" destOrd="0" presId="urn:microsoft.com/office/officeart/2018/2/layout/IconLabelList"/>
    <dgm:cxn modelId="{0D314D37-4185-4F90-8689-5DF65A3A75C8}" type="presParOf" srcId="{FAF5EBD3-CCA2-4B8C-8C90-8FC6A86BDA23}" destId="{7AEF08BA-7881-4921-A987-B1A7CF975715}" srcOrd="0" destOrd="0" presId="urn:microsoft.com/office/officeart/2018/2/layout/IconLabelList"/>
    <dgm:cxn modelId="{15B2BA7B-B259-4143-80FB-118CC93F121E}" type="presParOf" srcId="{FAF5EBD3-CCA2-4B8C-8C90-8FC6A86BDA23}" destId="{7BF4B031-C7BF-4439-A4ED-8C4E2F73F667}" srcOrd="1" destOrd="0" presId="urn:microsoft.com/office/officeart/2018/2/layout/IconLabelList"/>
    <dgm:cxn modelId="{317DAA79-1E87-4B52-87DE-8CE5C135AE42}" type="presParOf" srcId="{FAF5EBD3-CCA2-4B8C-8C90-8FC6A86BDA23}" destId="{77936FAD-B68F-4161-B076-10579AD7FE0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B02763-07C4-420C-B0C1-C8A5E4A469A7}">
      <dsp:nvSpPr>
        <dsp:cNvPr id="0" name=""/>
        <dsp:cNvSpPr/>
      </dsp:nvSpPr>
      <dsp:spPr>
        <a:xfrm>
          <a:off x="1002094" y="463766"/>
          <a:ext cx="746718" cy="746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3EBE5146-9728-40A6-93EA-A61FF9AF125F}">
      <dsp:nvSpPr>
        <dsp:cNvPr id="0" name=""/>
        <dsp:cNvSpPr/>
      </dsp:nvSpPr>
      <dsp:spPr>
        <a:xfrm>
          <a:off x="545766" y="1494347"/>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baseline="0"/>
            <a:t>Built-in security</a:t>
          </a:r>
          <a:endParaRPr lang="en-US" sz="1200" kern="1200"/>
        </a:p>
      </dsp:txBody>
      <dsp:txXfrm>
        <a:off x="545766" y="1494347"/>
        <a:ext cx="1659374" cy="663750"/>
      </dsp:txXfrm>
    </dsp:sp>
    <dsp:sp modelId="{DBE07F8A-BF6D-41CD-BF0C-637E0725D8C9}">
      <dsp:nvSpPr>
        <dsp:cNvPr id="0" name=""/>
        <dsp:cNvSpPr/>
      </dsp:nvSpPr>
      <dsp:spPr>
        <a:xfrm>
          <a:off x="2951859" y="463766"/>
          <a:ext cx="746718" cy="746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ED73159E-ADEB-4D13-87E0-5BF3F93F94AA}">
      <dsp:nvSpPr>
        <dsp:cNvPr id="0" name=""/>
        <dsp:cNvSpPr/>
      </dsp:nvSpPr>
      <dsp:spPr>
        <a:xfrm>
          <a:off x="2495531" y="1494347"/>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err="1"/>
            <a:t>Versionless</a:t>
          </a:r>
          <a:endParaRPr lang="en-US" sz="1200" kern="1200"/>
        </a:p>
      </dsp:txBody>
      <dsp:txXfrm>
        <a:off x="2495531" y="1494347"/>
        <a:ext cx="1659374" cy="663750"/>
      </dsp:txXfrm>
    </dsp:sp>
    <dsp:sp modelId="{CA550B23-8060-4777-BC73-0370733766BA}">
      <dsp:nvSpPr>
        <dsp:cNvPr id="0" name=""/>
        <dsp:cNvSpPr/>
      </dsp:nvSpPr>
      <dsp:spPr>
        <a:xfrm>
          <a:off x="4901625" y="463766"/>
          <a:ext cx="746718" cy="746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4C514488-3344-4B6B-9A26-34198EA4F19F}">
      <dsp:nvSpPr>
        <dsp:cNvPr id="0" name=""/>
        <dsp:cNvSpPr/>
      </dsp:nvSpPr>
      <dsp:spPr>
        <a:xfrm>
          <a:off x="4445297" y="1494347"/>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Apply your current skills</a:t>
          </a:r>
        </a:p>
      </dsp:txBody>
      <dsp:txXfrm>
        <a:off x="4445297" y="1494347"/>
        <a:ext cx="1659374" cy="663750"/>
      </dsp:txXfrm>
    </dsp:sp>
    <dsp:sp modelId="{6FC45BFE-FC80-4F33-BE67-A5B6F00533D0}">
      <dsp:nvSpPr>
        <dsp:cNvPr id="0" name=""/>
        <dsp:cNvSpPr/>
      </dsp:nvSpPr>
      <dsp:spPr>
        <a:xfrm>
          <a:off x="6851391" y="463766"/>
          <a:ext cx="746718" cy="7467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A08DCA4F-E05E-4EDD-A926-5F49FC313F89}">
      <dsp:nvSpPr>
        <dsp:cNvPr id="0" name=""/>
        <dsp:cNvSpPr/>
      </dsp:nvSpPr>
      <dsp:spPr>
        <a:xfrm>
          <a:off x="6395062" y="1494347"/>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Analytical processing and high-concurrency optimizations</a:t>
          </a:r>
        </a:p>
      </dsp:txBody>
      <dsp:txXfrm>
        <a:off x="6395062" y="1494347"/>
        <a:ext cx="1659374" cy="663750"/>
      </dsp:txXfrm>
    </dsp:sp>
    <dsp:sp modelId="{C5C17356-3147-4CB5-8D3B-3870BDE07F65}">
      <dsp:nvSpPr>
        <dsp:cNvPr id="0" name=""/>
        <dsp:cNvSpPr/>
      </dsp:nvSpPr>
      <dsp:spPr>
        <a:xfrm>
          <a:off x="1002094" y="2572941"/>
          <a:ext cx="746718" cy="7467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431DCB56-3766-4EDA-9B04-3642E6F410A0}">
      <dsp:nvSpPr>
        <dsp:cNvPr id="0" name=""/>
        <dsp:cNvSpPr/>
      </dsp:nvSpPr>
      <dsp:spPr>
        <a:xfrm>
          <a:off x="545766" y="3603522"/>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Developer experience</a:t>
          </a:r>
        </a:p>
      </dsp:txBody>
      <dsp:txXfrm>
        <a:off x="545766" y="3603522"/>
        <a:ext cx="1659374" cy="663750"/>
      </dsp:txXfrm>
    </dsp:sp>
    <dsp:sp modelId="{B3BAF2BD-48EC-43D8-99BE-DEE045D94044}">
      <dsp:nvSpPr>
        <dsp:cNvPr id="0" name=""/>
        <dsp:cNvSpPr/>
      </dsp:nvSpPr>
      <dsp:spPr>
        <a:xfrm>
          <a:off x="2951859" y="2572941"/>
          <a:ext cx="746718" cy="74671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22EACEF3-A26B-47C2-9169-26BB974883D8}">
      <dsp:nvSpPr>
        <dsp:cNvPr id="0" name=""/>
        <dsp:cNvSpPr/>
      </dsp:nvSpPr>
      <dsp:spPr>
        <a:xfrm>
          <a:off x="2495531" y="3603522"/>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Native geospatial support</a:t>
          </a:r>
        </a:p>
      </dsp:txBody>
      <dsp:txXfrm>
        <a:off x="2495531" y="3603522"/>
        <a:ext cx="1659374" cy="663750"/>
      </dsp:txXfrm>
    </dsp:sp>
    <dsp:sp modelId="{6EAE293A-A633-4819-92BE-570A75BCF4CA}">
      <dsp:nvSpPr>
        <dsp:cNvPr id="0" name=""/>
        <dsp:cNvSpPr/>
      </dsp:nvSpPr>
      <dsp:spPr>
        <a:xfrm>
          <a:off x="4901625" y="2572941"/>
          <a:ext cx="746718" cy="74671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5A555C10-DEA5-4158-964B-A323FF1E8DBA}">
      <dsp:nvSpPr>
        <dsp:cNvPr id="0" name=""/>
        <dsp:cNvSpPr/>
      </dsp:nvSpPr>
      <dsp:spPr>
        <a:xfrm>
          <a:off x="4445297" y="3603522"/>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Multi-model capabilities (JSON, Graph, Key-Value, XML)</a:t>
          </a:r>
        </a:p>
      </dsp:txBody>
      <dsp:txXfrm>
        <a:off x="4445297" y="3603522"/>
        <a:ext cx="1659374" cy="663750"/>
      </dsp:txXfrm>
    </dsp:sp>
    <dsp:sp modelId="{7AEF08BA-7881-4921-A987-B1A7CF975715}">
      <dsp:nvSpPr>
        <dsp:cNvPr id="0" name=""/>
        <dsp:cNvSpPr/>
      </dsp:nvSpPr>
      <dsp:spPr>
        <a:xfrm>
          <a:off x="6851391" y="2572941"/>
          <a:ext cx="746718" cy="74671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w="10795" cap="flat" cmpd="sng" algn="ctr">
          <a:solidFill>
            <a:schemeClr val="accent3"/>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77936FAD-B68F-4161-B076-10579AD7FE0B}">
      <dsp:nvSpPr>
        <dsp:cNvPr id="0" name=""/>
        <dsp:cNvSpPr/>
      </dsp:nvSpPr>
      <dsp:spPr>
        <a:xfrm>
          <a:off x="6395062" y="3603522"/>
          <a:ext cx="1659374" cy="663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Serverless and Hyperscale</a:t>
          </a:r>
        </a:p>
      </dsp:txBody>
      <dsp:txXfrm>
        <a:off x="6395062" y="3603522"/>
        <a:ext cx="1659374" cy="66375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3/17/2021 12:47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3/17/2021 12:46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rPr>
              <a:t>*Davide runs to catch the bus and he misses it*</a:t>
            </a:r>
          </a:p>
          <a:p>
            <a:r>
              <a:rPr lang="en-US" sz="1800">
                <a:effectLst/>
                <a:latin typeface="Calibri" panose="020F0502020204030204" pitchFamily="34" charset="0"/>
                <a:ea typeface="Calibri" panose="020F0502020204030204" pitchFamily="34" charset="0"/>
              </a:rPr>
              <a:t>D: Oh hi there, I’m Davide Mauri, PM on Azure Data. I just missed the bus. I’ve got some time before the next one, so I’m going to call my colleague Anna Hoffman</a:t>
            </a:r>
          </a:p>
          <a:p>
            <a:r>
              <a:rPr lang="en-US" sz="1800">
                <a:effectLst/>
                <a:latin typeface="Calibri" panose="020F0502020204030204" pitchFamily="34" charset="0"/>
                <a:ea typeface="Calibri" panose="020F0502020204030204" pitchFamily="34" charset="0"/>
              </a:rPr>
              <a:t>*walks inside and calls Anna on Teams*</a:t>
            </a:r>
          </a:p>
          <a:p>
            <a:r>
              <a:rPr lang="en-US" sz="1800">
                <a:effectLst/>
                <a:latin typeface="Calibri" panose="020F0502020204030204" pitchFamily="34" charset="0"/>
                <a:ea typeface="Calibri" panose="020F0502020204030204" pitchFamily="34" charset="0"/>
              </a:rPr>
              <a:t>*Title slide shows on screen to cut to inside scene*</a:t>
            </a:r>
          </a:p>
          <a:p>
            <a:r>
              <a:rPr lang="en-US" sz="1800">
                <a:effectLst/>
                <a:latin typeface="Calibri" panose="020F0502020204030204" pitchFamily="34" charset="0"/>
                <a:ea typeface="Calibri" panose="020F0502020204030204" pitchFamily="34" charset="0"/>
              </a:rPr>
              <a:t>A: Hey Davide, what’s up?</a:t>
            </a:r>
          </a:p>
          <a:p>
            <a:r>
              <a:rPr lang="en-US" sz="1800">
                <a:effectLst/>
                <a:latin typeface="Calibri" panose="020F0502020204030204" pitchFamily="34" charset="0"/>
                <a:ea typeface="Calibri" panose="020F0502020204030204" pitchFamily="34" charset="0"/>
              </a:rPr>
              <a:t>D: *explains scenario* I wish there was a way I could be notified when the bus was close so I would leave my office on time!</a:t>
            </a:r>
          </a:p>
          <a:p>
            <a:r>
              <a:rPr lang="en-US" sz="1800">
                <a:effectLst/>
                <a:latin typeface="Calibri" panose="020F0502020204030204" pitchFamily="34" charset="0"/>
                <a:ea typeface="Calibri" panose="020F0502020204030204" pitchFamily="34" charset="0"/>
              </a:rPr>
              <a:t>A: Actually, there might be a way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3/17/2021 12:46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*demo*</a:t>
            </a:r>
          </a:p>
          <a:p>
            <a:endParaRPr lang="en-US"/>
          </a:p>
          <a:p>
            <a:r>
              <a:rPr lang="en-US"/>
              <a:t>JSON Source Data (Metro GTFS)</a:t>
            </a:r>
          </a:p>
          <a:p>
            <a:endParaRPr lang="en-US"/>
          </a:p>
          <a:p>
            <a:r>
              <a:rPr lang="en-US"/>
              <a:t>JSON in AzureSQL</a:t>
            </a:r>
          </a:p>
          <a:p>
            <a:endParaRPr lang="en-US"/>
          </a:p>
          <a:p>
            <a:r>
              <a:rPr lang="en-US"/>
              <a:t>Geospatial in Azure SQL</a:t>
            </a:r>
          </a:p>
          <a:p>
            <a:r>
              <a:rPr lang="en-US"/>
              <a:t> - Find if a point is contained into a shape -&gt; Geofence!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t>
            </a:r>
            <a:r>
              <a:rPr lang="en-US" sz="900">
                <a:effectLst/>
                <a:latin typeface="Calibri" panose="020F0502020204030204" pitchFamily="34" charset="0"/>
              </a:rPr>
              <a:t>Show the Azure functions reading from database easily. Execute geofencing procedure calculation. Sending back and forth JSON. As a dev it's very easy*</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36656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*demo*</a:t>
            </a:r>
          </a:p>
          <a:p>
            <a:endParaRPr lang="en-US"/>
          </a:p>
          <a:p>
            <a:r>
              <a:rPr lang="en-US"/>
              <a:t>JSON Source Data (Metro GTFS)</a:t>
            </a:r>
          </a:p>
          <a:p>
            <a:endParaRPr lang="en-US"/>
          </a:p>
          <a:p>
            <a:r>
              <a:rPr lang="en-US"/>
              <a:t>JSON in AzureSQL</a:t>
            </a:r>
          </a:p>
          <a:p>
            <a:endParaRPr lang="en-US"/>
          </a:p>
          <a:p>
            <a:r>
              <a:rPr lang="en-US"/>
              <a:t>Geospatial in Azure SQL</a:t>
            </a:r>
          </a:p>
          <a:p>
            <a:r>
              <a:rPr lang="en-US"/>
              <a:t> - Find if a point is contained into a shape -&gt; Geofence!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t>
            </a:r>
            <a:r>
              <a:rPr lang="en-US" sz="900">
                <a:effectLst/>
                <a:latin typeface="Calibri" panose="020F0502020204030204" pitchFamily="34" charset="0"/>
              </a:rPr>
              <a:t>Show the Azure functions reading from database easily. Execute geofencing procedure calculation. Sending back and forth JSON. As a dev it's very easy*</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36656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*demo*</a:t>
            </a:r>
          </a:p>
          <a:p>
            <a:endParaRPr lang="en-US"/>
          </a:p>
          <a:p>
            <a:r>
              <a:rPr lang="en-US"/>
              <a:t>JSON Source Data (Metro GTFS)</a:t>
            </a:r>
          </a:p>
          <a:p>
            <a:endParaRPr lang="en-US"/>
          </a:p>
          <a:p>
            <a:r>
              <a:rPr lang="en-US"/>
              <a:t>JSON in AzureSQL</a:t>
            </a:r>
          </a:p>
          <a:p>
            <a:endParaRPr lang="en-US"/>
          </a:p>
          <a:p>
            <a:r>
              <a:rPr lang="en-US"/>
              <a:t>Geospatial in Azure SQL</a:t>
            </a:r>
          </a:p>
          <a:p>
            <a:r>
              <a:rPr lang="en-US"/>
              <a:t> - Find if a point is contained into a shape -&gt; Geofence!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t>
            </a:r>
            <a:r>
              <a:rPr lang="en-US" sz="900">
                <a:effectLst/>
                <a:latin typeface="Calibri" panose="020F0502020204030204" pitchFamily="34" charset="0"/>
              </a:rPr>
              <a:t>Show the Azure functions reading from database easily. Execute geofencing procedure calculation. Sending back and forth JSON. As a dev it's very easy*</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36656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 think you probably want to start with serverless, for a few reasons. *explains serverless briefly*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D: </a:t>
            </a:r>
            <a:r>
              <a:rPr lang="en-US" sz="900">
                <a:effectLst/>
                <a:latin typeface="Calibri" panose="020F0502020204030204" pitchFamily="34" charset="0"/>
              </a:rPr>
              <a:t>Oh nice, great. But I also think I might be on to something with this catch the bus app. Maybe this could be my new startup and even the next unicorn! So I want a modern scalable database that's also distributed. I looked into it, and it seems like if my business takes off, I can use the Hyperscale database.</a:t>
            </a:r>
            <a:endParaRPr lang="en-US" sz="900"/>
          </a:p>
          <a:p>
            <a:endParaRPr lang="en-US"/>
          </a:p>
          <a:p>
            <a:r>
              <a:rPr lang="en-US"/>
              <a:t>D: Ask Anna how easy is to migrate to Hyperscale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t>D: Cool but when I will be taking over the world with my app, I need something scalable. Something distributed that can handle any workload and scale elastically. </a:t>
            </a:r>
          </a:p>
          <a:p>
            <a:r>
              <a:rPr lang="en-US" sz="800"/>
              <a:t>Davide start to describe his “dream” database, by describing the need of a separate compute and storage, and basically describe Hyperscale *without* saying the “hyperscale” word.</a:t>
            </a:r>
          </a:p>
          <a:p>
            <a:endParaRPr lang="en-US" sz="800"/>
          </a:p>
          <a:p>
            <a:r>
              <a:rPr lang="en-US" sz="800"/>
              <a:t>Highlight: distributed nature and multi-tiered cache</a:t>
            </a:r>
          </a:p>
          <a:p>
            <a:endParaRPr lang="en-US" sz="800"/>
          </a:p>
          <a:p>
            <a:r>
              <a:rPr lang="en-US" sz="800"/>
              <a:t>A: You know what? There is something that is exactly like that! Azure SQL DB Hyperscale!</a:t>
            </a:r>
          </a:p>
          <a:p>
            <a:endParaRPr lang="en-US" sz="800"/>
          </a:p>
          <a:p>
            <a:endParaRPr lang="en-US" sz="800"/>
          </a:p>
          <a:p>
            <a:endParaRPr lang="en-US" sz="80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36656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94654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34287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7934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20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t>
            </a:r>
            <a:r>
              <a:rPr lang="en-US" sz="1800">
                <a:effectLst/>
                <a:latin typeface="Calibri" panose="020F0502020204030204" pitchFamily="34" charset="0"/>
              </a:rPr>
              <a:t>There is this open data set that contains all the real time bus positions that is available for free in Seattle and King County area, but many cities offer it</a:t>
            </a:r>
          </a:p>
          <a:p>
            <a:r>
              <a:rPr lang="en-US" sz="1800">
                <a:effectLst/>
                <a:latin typeface="Calibri" panose="020F0502020204030204" pitchFamily="34" charset="0"/>
              </a:rPr>
              <a:t>A: You could pull down the feed and do some geospatial queries to understand when the bus is almost arriving, e.g. entering a geo fence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62700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23009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49032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It’s great to know you have that as an option, but don’t get ahead of yourself Davide (lol). I worked out an example for you using serverless. </a:t>
            </a:r>
          </a:p>
          <a:p>
            <a:r>
              <a:rPr lang="en-US"/>
              <a:t>A: *short demo* </a:t>
            </a:r>
          </a:p>
          <a:p>
            <a:r>
              <a:rPr lang="en-US"/>
              <a:t>Show IFTTT</a:t>
            </a:r>
          </a:p>
          <a:p>
            <a:endParaRPr lang="en-US"/>
          </a:p>
          <a:p>
            <a:r>
              <a:rPr lang="en-US"/>
              <a:t>D: Wow cool. But it’s all done in .NET. What if I want to build the front end of the app with something like Vue.js or another language? And I also want to deploy with GitHub because our team is using that for everything</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58348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As for deploying with </a:t>
            </a:r>
            <a:r>
              <a:rPr lang="en-US" err="1"/>
              <a:t>Github</a:t>
            </a:r>
            <a:r>
              <a:rPr lang="en-US"/>
              <a:t>, you can definitely do that. Azure Static Web Apps allow you to create sites in your language of preference, like Vue.js, and deploy the web app with an Azure Function. You can also use GitHub actions to deploy and manage your Azure SQL Database. Let me show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03080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4666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431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 Azure Functions how to connect to Azure SQL</a:t>
            </a:r>
          </a:p>
          <a:p>
            <a:pPr marL="0" indent="0">
              <a:buFontTx/>
              <a:buNone/>
            </a:pPr>
            <a:r>
              <a:rPr lang="en-US"/>
              <a:t>Stored Procedure -&gt; </a:t>
            </a:r>
            <a:r>
              <a:rPr lang="en-US" err="1"/>
              <a:t>ShowBusData</a:t>
            </a:r>
            <a:endParaRPr lang="en-US"/>
          </a:p>
          <a:p>
            <a:pPr marL="0" indent="0">
              <a:buFontTx/>
              <a:buNone/>
            </a:pPr>
            <a:r>
              <a:rPr lang="en-US"/>
              <a:t>Website</a:t>
            </a:r>
          </a:p>
          <a:p>
            <a:pPr marL="0" indent="0">
              <a:buFontTx/>
              <a:buNone/>
            </a:pPr>
            <a:r>
              <a:rPr lang="en-US"/>
              <a:t>Show GitHub source (from portal blade)</a:t>
            </a:r>
          </a:p>
          <a:p>
            <a:pPr marL="0" indent="0">
              <a:buFontTx/>
              <a:buNone/>
            </a:pPr>
            <a:r>
              <a:rPr lang="en-US"/>
              <a:t>Mention Azure SQL GitHub Action </a:t>
            </a:r>
          </a:p>
          <a:p>
            <a:r>
              <a:rPr lang="en-US"/>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36656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 Azure Functions how to connect to Azure SQL</a:t>
            </a:r>
          </a:p>
          <a:p>
            <a:pPr marL="0" indent="0">
              <a:buFontTx/>
              <a:buNone/>
            </a:pPr>
            <a:r>
              <a:rPr lang="en-US"/>
              <a:t>Stored Procedure -&gt; </a:t>
            </a:r>
            <a:r>
              <a:rPr lang="en-US" err="1"/>
              <a:t>ShowBusData</a:t>
            </a:r>
            <a:endParaRPr lang="en-US"/>
          </a:p>
          <a:p>
            <a:pPr marL="0" indent="0">
              <a:buFontTx/>
              <a:buNone/>
            </a:pPr>
            <a:r>
              <a:rPr lang="en-US"/>
              <a:t>Website</a:t>
            </a:r>
          </a:p>
          <a:p>
            <a:pPr marL="0" indent="0">
              <a:buFontTx/>
              <a:buNone/>
            </a:pPr>
            <a:r>
              <a:rPr lang="en-US"/>
              <a:t>Show GitHub source (from portal blade)</a:t>
            </a:r>
          </a:p>
          <a:p>
            <a:pPr marL="0" indent="0">
              <a:buFontTx/>
              <a:buNone/>
            </a:pPr>
            <a:r>
              <a:rPr lang="en-US"/>
              <a:t>Mention Azure SQL GitHub Action </a:t>
            </a:r>
          </a:p>
          <a:p>
            <a:r>
              <a:rPr lang="en-US"/>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95215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 Azure Functions how to connect to Azure SQL</a:t>
            </a:r>
          </a:p>
          <a:p>
            <a:pPr marL="0" indent="0">
              <a:buFontTx/>
              <a:buNone/>
            </a:pPr>
            <a:r>
              <a:rPr lang="en-US"/>
              <a:t>Stored Procedure -&gt; </a:t>
            </a:r>
            <a:r>
              <a:rPr lang="en-US" err="1"/>
              <a:t>ShowBusData</a:t>
            </a:r>
            <a:endParaRPr lang="en-US"/>
          </a:p>
          <a:p>
            <a:pPr marL="0" indent="0">
              <a:buFontTx/>
              <a:buNone/>
            </a:pPr>
            <a:r>
              <a:rPr lang="en-US"/>
              <a:t>Website</a:t>
            </a:r>
          </a:p>
          <a:p>
            <a:pPr marL="0" indent="0">
              <a:buFontTx/>
              <a:buNone/>
            </a:pPr>
            <a:r>
              <a:rPr lang="en-US"/>
              <a:t>Show GitHub source (from portal blade)</a:t>
            </a:r>
          </a:p>
          <a:p>
            <a:pPr marL="0" indent="0">
              <a:buFontTx/>
              <a:buNone/>
            </a:pPr>
            <a:r>
              <a:rPr lang="en-US"/>
              <a:t>Mention Azure SQL GitHub Action </a:t>
            </a:r>
          </a:p>
          <a:p>
            <a:r>
              <a:rPr lang="en-US"/>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799722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585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Calibri" panose="020F0502020204030204" pitchFamily="34" charset="0"/>
              </a:rPr>
              <a:t>D: Yes, that’s a good idea. I will think about that. Couple services that need to be created. Want to use a microservices approach to service an app and a website. *explain briefly what you want the app to do and why microservices*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48190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 wanted to share some resources with you. I stream live every Wednesday on our YouTube channel, and there are lots of other videos for you to learn more. There’s even a playlist from Davide that explores some of these developer topics.</a:t>
            </a:r>
          </a:p>
          <a:p>
            <a:r>
              <a:rPr lang="en-US"/>
              <a:t>D: Thanks, Anna. *Anna no longer in view* You’ve really helped me understand how Azure SQL DB is ideal for a large range of scenarios, *expands a bit* </a:t>
            </a:r>
          </a:p>
          <a:p>
            <a:r>
              <a:rPr lang="en-US"/>
              <a:t>D: *Notification pops on screen showing Davide’s phone* Oh you know what, I just got a notification that my bus has entered the geo-fence, </a:t>
            </a:r>
            <a:r>
              <a:rPr lang="en-US" err="1"/>
              <a:t>gotta</a:t>
            </a:r>
            <a:r>
              <a:rPr lang="en-US"/>
              <a:t> run! *waves and walks away*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951857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solidFill>
                  <a:schemeClr val="tx1"/>
                </a:solidFill>
                <a:latin typeface="Segoe UI" panose="020B0502040204020203" pitchFamily="34" charset="0"/>
                <a:cs typeface="+mn-cs"/>
              </a:rPr>
              <a:t>Think you could use Microsoft Azure for modern applications.</a:t>
            </a:r>
            <a:endParaRPr lang="en-US" sz="1800" b="0" i="0">
              <a:solidFill>
                <a:srgbClr val="000000"/>
              </a:solidFill>
              <a:effectLst/>
              <a:latin typeface="Times New Roman" panose="02020603050405020304" pitchFamily="18" charset="0"/>
            </a:endParaRPr>
          </a:p>
          <a:p>
            <a:pPr lvl="0"/>
            <a:endParaRPr lang="en-US" sz="1800" b="0" i="0">
              <a:solidFill>
                <a:srgbClr val="000000"/>
              </a:solidFill>
              <a:effectLst/>
              <a:latin typeface="Times New Roman" panose="02020603050405020304" pitchFamily="18" charset="0"/>
            </a:endParaRPr>
          </a:p>
          <a:p>
            <a:pPr lvl="0"/>
            <a:r>
              <a:rPr lang="en-US" sz="1800" b="0" i="0">
                <a:solidFill>
                  <a:srgbClr val="000000"/>
                </a:solidFill>
                <a:effectLst/>
                <a:latin typeface="Times New Roman" panose="02020603050405020304" pitchFamily="18" charset="0"/>
              </a:rPr>
              <a:t>A: Whether your goal is to modernize apps, build cloud native apps, collaborate and contribute to open source, integrate Data &amp; AI to your apps, rapidly build apps with low code platforms, or use a little bit of DevOps, Azure provides developers with </a:t>
            </a:r>
            <a:r>
              <a:rPr lang="en-US" sz="1800" b="1" i="0">
                <a:solidFill>
                  <a:srgbClr val="000000"/>
                </a:solidFill>
                <a:effectLst/>
                <a:latin typeface="Times New Roman" panose="02020603050405020304" pitchFamily="18" charset="0"/>
              </a:rPr>
              <a:t>the right tools for the right job </a:t>
            </a:r>
            <a:r>
              <a:rPr lang="en-US" sz="1800" b="0" i="0">
                <a:solidFill>
                  <a:srgbClr val="000000"/>
                </a:solidFill>
                <a:effectLst/>
                <a:latin typeface="Times New Roman" panose="02020603050405020304" pitchFamily="18" charset="0"/>
              </a:rPr>
              <a:t>to get the work done. </a:t>
            </a:r>
          </a:p>
          <a:p>
            <a:pPr lvl="0"/>
            <a:r>
              <a:rPr lang="en-US" sz="1800" b="0" i="0">
                <a:solidFill>
                  <a:srgbClr val="000000"/>
                </a:solidFill>
                <a:effectLst/>
                <a:latin typeface="Times New Roman" panose="02020603050405020304" pitchFamily="18" charset="0"/>
                <a:cs typeface="Segoe UI"/>
              </a:rPr>
              <a:t>D: OK cool, sure, I can use Azure for this. </a:t>
            </a:r>
            <a:r>
              <a:rPr lang="en-US" sz="1800">
                <a:effectLst/>
                <a:latin typeface="Calibri" panose="020F0502020204030204" pitchFamily="34" charset="0"/>
              </a:rPr>
              <a:t>Couple services that need to be created. Probably need a document DB, then a geospatial library to figure out if a bus is in a geofence, etc.</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effectLst/>
                <a:latin typeface="Calibri" panose="020F0502020204030204" pitchFamily="34" charset="0"/>
              </a:rPr>
              <a:t>A: Yeah you could probably do that, but you don't need to overcomplicate things, you can just use Azure SQL. Let me tell you about it</a:t>
            </a:r>
            <a:endParaRPr lang="en-US" sz="1200"/>
          </a:p>
          <a:p>
            <a:pPr lvl="0"/>
            <a:endParaRPr lang="en-US" sz="120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0523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 Azure SQL is directly linked to SQL Server, an industry-leading, enterprise database. Azure SQL has three deployment options in Azure, which all leverage the same engine code base. Typically SQL Server on Azure Virtual Machines is best for solutions that want to migrate to the cloud quickly and might need access to the OS. This has great benefits and is known as IaaS. We also have two PaaS offerings, MI, which gives you essentially a managed SQL Server, and DB, which gives you just a database and has the latest cloud innovations. Both PaaS options are </a:t>
            </a:r>
            <a:r>
              <a:rPr lang="en-US" err="1"/>
              <a:t>versionless</a:t>
            </a:r>
            <a:r>
              <a:rPr lang="en-US"/>
              <a:t>, too, so you never have to worry about updating SQL again. I think you’ll like SQL DB for this.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D: This is cool, but I’m not sure a relational model can really fit this model I have.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 au contraire!! Let me tell you more about SQL DB.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I think SQL DB is the best database for modern applications. </a:t>
            </a:r>
          </a:p>
          <a:p>
            <a:r>
              <a:rPr lang="en-US"/>
              <a:t>A: Yes, this is a Relational Engine, but that gives you the ability to formally analyze, rewrite, and optimize queries. So aside from the obvious support to relational model that SQL DB supports (things like tables, columns, joins, set-based operations, predicates …), SQL DB also has multi-model capabilities, native geospatial support, and great scaling and cost optimization properties.</a:t>
            </a:r>
          </a:p>
          <a:p>
            <a:r>
              <a:rPr lang="en-US"/>
              <a:t>D: OK this is interesting, it can be used to optimize non-relational features (as at the end of day we’re always dealing with </a:t>
            </a:r>
            <a:r>
              <a:rPr lang="en-US" i="1"/>
              <a:t>sets</a:t>
            </a:r>
            <a:r>
              <a:rPr lang="en-US"/>
              <a:t> of data). Let me look into it and I’ll call you back</a:t>
            </a:r>
          </a:p>
          <a:p>
            <a:r>
              <a:rPr lang="en-US"/>
              <a:t>*fade out*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5600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 So I looked into the capabilities and this is what I learned. *explains JSON*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3207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*Explains geospatial support* *Sets up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3/17/2021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08004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Azure SQL DB is really cool, pretty easy to manage. Supports JSON, Geospatial, as well as connecting to other services.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put together a sample architecture for what I’m thinking Anna. *Explains the architecture*.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dirty="0"/>
              <a:t>D: I like SQL DB. But I’m worried this is going to cost me a lot, especially just for me to use.</a:t>
            </a:r>
          </a:p>
          <a:p>
            <a:endParaRPr lang="en-US" sz="1100" dirty="0"/>
          </a:p>
          <a:p>
            <a:endParaRPr lang="en-US" sz="11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3/17/2021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520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B64E-9B90-4B4F-8375-D6EB957BB5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6F7E95-1C8A-4BF9-B053-D9FB9C97E1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D8826-2AB2-483D-8256-BBC93ABB3071}"/>
              </a:ext>
            </a:extLst>
          </p:cNvPr>
          <p:cNvSpPr>
            <a:spLocks noGrp="1"/>
          </p:cNvSpPr>
          <p:nvPr>
            <p:ph type="dt" sz="half" idx="10"/>
          </p:nvPr>
        </p:nvSpPr>
        <p:spPr/>
        <p:txBody>
          <a:bodyPr/>
          <a:lstStyle/>
          <a:p>
            <a:fld id="{85BCBB8B-2E34-4C24-9106-3795BAFEFC26}" type="datetimeFigureOut">
              <a:rPr lang="en-US" smtClean="0"/>
              <a:t>3/17/2021</a:t>
            </a:fld>
            <a:endParaRPr lang="en-US"/>
          </a:p>
        </p:txBody>
      </p:sp>
      <p:sp>
        <p:nvSpPr>
          <p:cNvPr id="5" name="Footer Placeholder 4">
            <a:extLst>
              <a:ext uri="{FF2B5EF4-FFF2-40B4-BE49-F238E27FC236}">
                <a16:creationId xmlns:a16="http://schemas.microsoft.com/office/drawing/2014/main" id="{8D908689-8782-443A-9B2D-D8FD7C4C63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E7AF3-7D58-495B-87ED-6CE06AD93408}"/>
              </a:ext>
            </a:extLst>
          </p:cNvPr>
          <p:cNvSpPr>
            <a:spLocks noGrp="1"/>
          </p:cNvSpPr>
          <p:nvPr>
            <p:ph type="sldNum" sz="quarter" idx="12"/>
          </p:nvPr>
        </p:nvSpPr>
        <p:spPr/>
        <p:txBody>
          <a:bodyPr/>
          <a:lstStyle/>
          <a:p>
            <a:fld id="{1227F1F2-8086-4AAB-8EC8-D72C2A0DBCD5}" type="slidenum">
              <a:rPr lang="en-US" smtClean="0"/>
              <a:t>‹#›</a:t>
            </a:fld>
            <a:endParaRPr lang="en-US"/>
          </a:p>
        </p:txBody>
      </p:sp>
    </p:spTree>
    <p:extLst>
      <p:ext uri="{BB962C8B-B14F-4D97-AF65-F5344CB8AC3E}">
        <p14:creationId xmlns:p14="http://schemas.microsoft.com/office/powerpoint/2010/main" val="680936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20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0107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Blank Accent Color 2">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315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32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55623899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01452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6610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88376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69289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800">
                <a:solidFill>
                  <a:sysClr val="windowText" lastClr="000000"/>
                </a:solidFill>
                <a:latin typeface="Corbel" panose="020B0503020204020204" pitchFamily="34" charset="0"/>
              </a:defRPr>
            </a:lvl1pPr>
          </a:lstStyle>
          <a:p>
            <a:r>
              <a:rPr lang="en-US"/>
              <a:t>Click to edit Master title style</a:t>
            </a:r>
          </a:p>
        </p:txBody>
      </p:sp>
      <p:sp>
        <p:nvSpPr>
          <p:cNvPr id="4" name="Content Placeholder 3"/>
          <p:cNvSpPr>
            <a:spLocks noGrp="1"/>
          </p:cNvSpPr>
          <p:nvPr>
            <p:ph sz="quarter" idx="10"/>
          </p:nvPr>
        </p:nvSpPr>
        <p:spPr>
          <a:xfrm>
            <a:off x="269400" y="1262925"/>
            <a:ext cx="11653363" cy="1864934"/>
          </a:xfrm>
        </p:spPr>
        <p:txBody>
          <a:bodyPr/>
          <a:lstStyle>
            <a:lvl1pPr>
              <a:defRPr sz="2548">
                <a:solidFill>
                  <a:sysClr val="windowText" lastClr="000000"/>
                </a:solidFill>
                <a:latin typeface="+mn-lt"/>
              </a:defRPr>
            </a:lvl1pPr>
            <a:lvl2pPr>
              <a:defRPr sz="2352">
                <a:solidFill>
                  <a:sysClr val="windowText" lastClr="000000"/>
                </a:solidFill>
              </a:defRPr>
            </a:lvl2pPr>
            <a:lvl3pPr>
              <a:defRPr sz="1960">
                <a:solidFill>
                  <a:sysClr val="windowText" lastClr="000000"/>
                </a:solidFill>
              </a:defRPr>
            </a:lvl3pPr>
            <a:lvl4pPr>
              <a:defRPr sz="1764">
                <a:solidFill>
                  <a:sysClr val="windowText" lastClr="000000"/>
                </a:solidFill>
              </a:defRPr>
            </a:lvl4pPr>
            <a:lvl5pPr>
              <a:defRPr sz="1764">
                <a:solidFill>
                  <a:sysClr val="windowText" lastClr="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9375051"/>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 Tex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6" y="2100471"/>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384" indent="-38091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670"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138"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2604"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a:t>Click to edit Master title style</a:t>
            </a:r>
            <a:endParaRPr lang="es-ES"/>
          </a:p>
        </p:txBody>
      </p:sp>
      <p:sp>
        <p:nvSpPr>
          <p:cNvPr id="9" name="Slide Number Placeholder 8"/>
          <p:cNvSpPr>
            <a:spLocks noGrp="1"/>
          </p:cNvSpPr>
          <p:nvPr>
            <p:ph type="sldNum" sz="quarter" idx="11"/>
          </p:nvPr>
        </p:nvSpPr>
        <p:spPr/>
        <p:txBody>
          <a:bodyPr/>
          <a:lstStyle>
            <a:lvl1pPr>
              <a:defRPr>
                <a:solidFill>
                  <a:schemeClr val="tx1"/>
                </a:solidFill>
              </a:defRPr>
            </a:lvl1pPr>
          </a:lstStyle>
          <a:p>
            <a:endParaRPr lang="es-ES"/>
          </a:p>
        </p:txBody>
      </p:sp>
    </p:spTree>
    <p:extLst>
      <p:ext uri="{BB962C8B-B14F-4D97-AF65-F5344CB8AC3E}">
        <p14:creationId xmlns:p14="http://schemas.microsoft.com/office/powerpoint/2010/main" val="1370083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3/17/2021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image" Target="../media/image11.emf"/><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933" r:id="rId33"/>
    <p:sldLayoutId id="2147484944" r:id="rId34"/>
    <p:sldLayoutId id="2147484945"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507409398"/>
      </p:ext>
    </p:extLst>
  </p:cSld>
  <p:clrMap bg1="lt1" tx1="dk1" bg2="lt2" tx2="dk2" accent1="accent1" accent2="accent2" accent3="accent3" accent4="accent4" accent5="accent5" accent6="accent6" hlink="hlink" folHlink="folHlink"/>
  <p:sldLayoutIdLst>
    <p:sldLayoutId id="2147484935" r:id="rId1"/>
    <p:sldLayoutId id="2147484936" r:id="rId2"/>
    <p:sldLayoutId id="2147484937" r:id="rId3"/>
    <p:sldLayoutId id="2147484938" r:id="rId4"/>
    <p:sldLayoutId id="2147484939" r:id="rId5"/>
    <p:sldLayoutId id="2147484940" r:id="rId6"/>
    <p:sldLayoutId id="2147484941" r:id="rId7"/>
    <p:sldLayoutId id="2147484942" r:id="rId8"/>
    <p:sldLayoutId id="2147484943" r:id="rId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4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42.svg"/><Relationship Id="rId9" Type="http://schemas.openxmlformats.org/officeDocument/2006/relationships/image" Target="../media/image6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2.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82.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4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42.sv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18" Type="http://schemas.openxmlformats.org/officeDocument/2006/relationships/image" Target="../media/image80.svg"/><Relationship Id="rId3" Type="http://schemas.openxmlformats.org/officeDocument/2006/relationships/image" Target="../media/image41.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9.png"/><Relationship Id="rId2" Type="http://schemas.openxmlformats.org/officeDocument/2006/relationships/notesSlide" Target="../notesSlides/notesSlide19.xml"/><Relationship Id="rId16" Type="http://schemas.openxmlformats.org/officeDocument/2006/relationships/image" Target="../media/image78.svg"/><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67.png"/><Relationship Id="rId5" Type="http://schemas.openxmlformats.org/officeDocument/2006/relationships/image" Target="../media/image75.png"/><Relationship Id="rId15" Type="http://schemas.openxmlformats.org/officeDocument/2006/relationships/image" Target="../media/image77.png"/><Relationship Id="rId10" Type="http://schemas.openxmlformats.org/officeDocument/2006/relationships/image" Target="../media/image66.svg"/><Relationship Id="rId19" Type="http://schemas.openxmlformats.org/officeDocument/2006/relationships/image" Target="../media/image71.png"/><Relationship Id="rId4" Type="http://schemas.openxmlformats.org/officeDocument/2006/relationships/image" Target="../media/image42.svg"/><Relationship Id="rId9" Type="http://schemas.openxmlformats.org/officeDocument/2006/relationships/image" Target="../media/image65.png"/><Relationship Id="rId14" Type="http://schemas.openxmlformats.org/officeDocument/2006/relationships/image" Target="../media/image70.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1.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18" Type="http://schemas.openxmlformats.org/officeDocument/2006/relationships/image" Target="../media/image80.svg"/><Relationship Id="rId3" Type="http://schemas.openxmlformats.org/officeDocument/2006/relationships/image" Target="../media/image41.png"/><Relationship Id="rId7" Type="http://schemas.openxmlformats.org/officeDocument/2006/relationships/image" Target="../media/image63.png"/><Relationship Id="rId12" Type="http://schemas.openxmlformats.org/officeDocument/2006/relationships/image" Target="../media/image68.svg"/><Relationship Id="rId17" Type="http://schemas.openxmlformats.org/officeDocument/2006/relationships/image" Target="../media/image79.png"/><Relationship Id="rId2" Type="http://schemas.openxmlformats.org/officeDocument/2006/relationships/notesSlide" Target="../notesSlides/notesSlide24.xml"/><Relationship Id="rId16" Type="http://schemas.openxmlformats.org/officeDocument/2006/relationships/image" Target="../media/image78.svg"/><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67.png"/><Relationship Id="rId5" Type="http://schemas.openxmlformats.org/officeDocument/2006/relationships/image" Target="../media/image75.png"/><Relationship Id="rId15" Type="http://schemas.openxmlformats.org/officeDocument/2006/relationships/image" Target="../media/image77.png"/><Relationship Id="rId10" Type="http://schemas.openxmlformats.org/officeDocument/2006/relationships/image" Target="../media/image66.svg"/><Relationship Id="rId19" Type="http://schemas.openxmlformats.org/officeDocument/2006/relationships/image" Target="../media/image71.png"/><Relationship Id="rId4" Type="http://schemas.openxmlformats.org/officeDocument/2006/relationships/image" Target="../media/image42.svg"/><Relationship Id="rId9" Type="http://schemas.openxmlformats.org/officeDocument/2006/relationships/image" Target="../media/image65.png"/><Relationship Id="rId14" Type="http://schemas.openxmlformats.org/officeDocument/2006/relationships/image" Target="../media/image70.svg"/></Relationships>
</file>

<file path=ppt/slides/_rels/slide2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4.svg"/><Relationship Id="rId18" Type="http://schemas.openxmlformats.org/officeDocument/2006/relationships/image" Target="../media/image69.png"/><Relationship Id="rId3" Type="http://schemas.openxmlformats.org/officeDocument/2006/relationships/image" Target="../media/image41.png"/><Relationship Id="rId21" Type="http://schemas.openxmlformats.org/officeDocument/2006/relationships/image" Target="../media/image78.svg"/><Relationship Id="rId7" Type="http://schemas.openxmlformats.org/officeDocument/2006/relationships/image" Target="../media/image85.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notesSlide" Target="../notesSlides/notesSlide25.xml"/><Relationship Id="rId16" Type="http://schemas.openxmlformats.org/officeDocument/2006/relationships/image" Target="../media/image67.png"/><Relationship Id="rId20"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87.svg"/><Relationship Id="rId24" Type="http://schemas.openxmlformats.org/officeDocument/2006/relationships/image" Target="../media/image71.png"/><Relationship Id="rId5" Type="http://schemas.openxmlformats.org/officeDocument/2006/relationships/image" Target="../media/image83.png"/><Relationship Id="rId15" Type="http://schemas.openxmlformats.org/officeDocument/2006/relationships/image" Target="../media/image66.svg"/><Relationship Id="rId23" Type="http://schemas.openxmlformats.org/officeDocument/2006/relationships/image" Target="../media/image80.svg"/><Relationship Id="rId10" Type="http://schemas.openxmlformats.org/officeDocument/2006/relationships/image" Target="../media/image86.png"/><Relationship Id="rId19" Type="http://schemas.openxmlformats.org/officeDocument/2006/relationships/image" Target="../media/image70.svg"/><Relationship Id="rId4" Type="http://schemas.openxmlformats.org/officeDocument/2006/relationships/image" Target="../media/image42.svg"/><Relationship Id="rId9" Type="http://schemas.openxmlformats.org/officeDocument/2006/relationships/image" Target="../media/image76.svg"/><Relationship Id="rId14" Type="http://schemas.openxmlformats.org/officeDocument/2006/relationships/image" Target="../media/image65.png"/><Relationship Id="rId22"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8.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20.svg"/><Relationship Id="rId2" Type="http://schemas.openxmlformats.org/officeDocument/2006/relationships/image" Target="../media/image21.png"/><Relationship Id="rId16"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16.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64.svg"/><Relationship Id="rId18" Type="http://schemas.openxmlformats.org/officeDocument/2006/relationships/image" Target="../media/image69.png"/><Relationship Id="rId3" Type="http://schemas.openxmlformats.org/officeDocument/2006/relationships/image" Target="../media/image41.png"/><Relationship Id="rId21" Type="http://schemas.openxmlformats.org/officeDocument/2006/relationships/image" Target="../media/image78.svg"/><Relationship Id="rId7" Type="http://schemas.openxmlformats.org/officeDocument/2006/relationships/image" Target="../media/image85.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notesSlide" Target="../notesSlides/notesSlide29.xml"/><Relationship Id="rId16" Type="http://schemas.openxmlformats.org/officeDocument/2006/relationships/image" Target="../media/image67.png"/><Relationship Id="rId20"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84.png"/><Relationship Id="rId11" Type="http://schemas.openxmlformats.org/officeDocument/2006/relationships/image" Target="../media/image87.svg"/><Relationship Id="rId24" Type="http://schemas.openxmlformats.org/officeDocument/2006/relationships/image" Target="../media/image71.png"/><Relationship Id="rId5" Type="http://schemas.openxmlformats.org/officeDocument/2006/relationships/image" Target="../media/image83.png"/><Relationship Id="rId15" Type="http://schemas.openxmlformats.org/officeDocument/2006/relationships/image" Target="../media/image66.svg"/><Relationship Id="rId23" Type="http://schemas.openxmlformats.org/officeDocument/2006/relationships/image" Target="../media/image80.svg"/><Relationship Id="rId10" Type="http://schemas.openxmlformats.org/officeDocument/2006/relationships/image" Target="../media/image86.png"/><Relationship Id="rId19" Type="http://schemas.openxmlformats.org/officeDocument/2006/relationships/image" Target="../media/image70.svg"/><Relationship Id="rId4" Type="http://schemas.openxmlformats.org/officeDocument/2006/relationships/image" Target="../media/image42.svg"/><Relationship Id="rId9" Type="http://schemas.openxmlformats.org/officeDocument/2006/relationships/image" Target="../media/image76.svg"/><Relationship Id="rId14" Type="http://schemas.openxmlformats.org/officeDocument/2006/relationships/image" Target="../media/image65.png"/><Relationship Id="rId22"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18" Type="http://schemas.openxmlformats.org/officeDocument/2006/relationships/hyperlink" Target="https://aka.ms/azuresqlyt" TargetMode="External"/><Relationship Id="rId3" Type="http://schemas.openxmlformats.org/officeDocument/2006/relationships/image" Target="../media/image89.jpeg"/><Relationship Id="rId7" Type="http://schemas.openxmlformats.org/officeDocument/2006/relationships/image" Target="../media/image93.svg"/><Relationship Id="rId12" Type="http://schemas.openxmlformats.org/officeDocument/2006/relationships/image" Target="../media/image98.png"/><Relationship Id="rId17" Type="http://schemas.openxmlformats.org/officeDocument/2006/relationships/image" Target="../media/image103.svg"/><Relationship Id="rId2" Type="http://schemas.openxmlformats.org/officeDocument/2006/relationships/notesSlide" Target="../notesSlides/notesSlide30.xml"/><Relationship Id="rId16" Type="http://schemas.openxmlformats.org/officeDocument/2006/relationships/image" Target="../media/image102.png"/><Relationship Id="rId1" Type="http://schemas.openxmlformats.org/officeDocument/2006/relationships/slideLayout" Target="../slideLayouts/slideLayout33.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5" Type="http://schemas.openxmlformats.org/officeDocument/2006/relationships/image" Target="../media/image101.svg"/><Relationship Id="rId10" Type="http://schemas.openxmlformats.org/officeDocument/2006/relationships/image" Target="../media/image96.png"/><Relationship Id="rId19" Type="http://schemas.openxmlformats.org/officeDocument/2006/relationships/hyperlink" Target="https://aka.ms/catchthebus" TargetMode="External"/><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hyperlink" Target="https://kingcounty.gov/depts/transportation/metro/travel-options/bus/app-center/developer-resources.aspx"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5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a:t>Recipe for Modern Applications: </a:t>
            </a:r>
            <a:br>
              <a:rPr lang="en-US"/>
            </a:br>
            <a:r>
              <a:rPr lang="en-US"/>
              <a:t>.NET, Azure SQL, Functions, Geospatial, JSON</a:t>
            </a:r>
          </a:p>
        </p:txBody>
      </p:sp>
      <p:sp>
        <p:nvSpPr>
          <p:cNvPr id="5" name="Text Placeholder 4"/>
          <p:cNvSpPr>
            <a:spLocks noGrp="1"/>
          </p:cNvSpPr>
          <p:nvPr>
            <p:ph type="body" sz="quarter" idx="12"/>
          </p:nvPr>
        </p:nvSpPr>
        <p:spPr>
          <a:xfrm>
            <a:off x="584200" y="3962400"/>
            <a:ext cx="9144000" cy="1354217"/>
          </a:xfrm>
        </p:spPr>
        <p:txBody>
          <a:bodyPr/>
          <a:lstStyle/>
          <a:p>
            <a:r>
              <a:rPr lang="en-US" dirty="0"/>
              <a:t>Anna Hoffman</a:t>
            </a:r>
          </a:p>
          <a:p>
            <a:r>
              <a:rPr lang="en-US" dirty="0"/>
              <a:t>Data &amp; Applied Scientist / Program Manager</a:t>
            </a:r>
          </a:p>
          <a:p>
            <a:endParaRPr lang="en-US" dirty="0"/>
          </a:p>
          <a:p>
            <a:r>
              <a:rPr lang="en-US" dirty="0"/>
              <a:t>Microsoft Azure Data</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9493-D647-439A-B810-EB07F1CE2EE4}"/>
              </a:ext>
            </a:extLst>
          </p:cNvPr>
          <p:cNvSpPr>
            <a:spLocks noGrp="1"/>
          </p:cNvSpPr>
          <p:nvPr>
            <p:ph type="title"/>
          </p:nvPr>
        </p:nvSpPr>
        <p:spPr/>
        <p:txBody>
          <a:bodyPr/>
          <a:lstStyle/>
          <a:p>
            <a:r>
              <a:rPr lang="en-US"/>
              <a:t>Azure SQL Database supports Spatial</a:t>
            </a:r>
          </a:p>
        </p:txBody>
      </p:sp>
      <p:pic>
        <p:nvPicPr>
          <p:cNvPr id="7" name="Picture 6">
            <a:extLst>
              <a:ext uri="{FF2B5EF4-FFF2-40B4-BE49-F238E27FC236}">
                <a16:creationId xmlns:a16="http://schemas.microsoft.com/office/drawing/2014/main" id="{2EC85532-6551-463F-8A22-FD67382A6972}"/>
              </a:ext>
            </a:extLst>
          </p:cNvPr>
          <p:cNvPicPr>
            <a:picLocks noChangeAspect="1"/>
          </p:cNvPicPr>
          <p:nvPr/>
        </p:nvPicPr>
        <p:blipFill>
          <a:blip r:embed="rId3"/>
          <a:stretch>
            <a:fillRect/>
          </a:stretch>
        </p:blipFill>
        <p:spPr>
          <a:xfrm>
            <a:off x="490185" y="1744811"/>
            <a:ext cx="10953955" cy="3389353"/>
          </a:xfrm>
          <a:prstGeom prst="rect">
            <a:avLst/>
          </a:prstGeom>
          <a:ln w="12700">
            <a:solidFill>
              <a:schemeClr val="accent2"/>
            </a:solidFill>
          </a:ln>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B65E274-D492-4553-A7BF-F6CB866AACA2}"/>
              </a:ext>
            </a:extLst>
          </p:cNvPr>
          <p:cNvGrpSpPr/>
          <p:nvPr/>
        </p:nvGrpSpPr>
        <p:grpSpPr>
          <a:xfrm>
            <a:off x="0" y="6499129"/>
            <a:ext cx="11444140" cy="324677"/>
            <a:chOff x="0" y="6058468"/>
            <a:chExt cx="11444140" cy="324677"/>
          </a:xfrm>
        </p:grpSpPr>
        <p:cxnSp>
          <p:nvCxnSpPr>
            <p:cNvPr id="17" name="Straight Arrow Connector 16">
              <a:extLst>
                <a:ext uri="{FF2B5EF4-FFF2-40B4-BE49-F238E27FC236}">
                  <a16:creationId xmlns:a16="http://schemas.microsoft.com/office/drawing/2014/main" id="{60AD4198-2AC5-4490-85E2-6F71E822BBB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09DC632-0A05-4AD1-806A-9DC3E588153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2287C19-4CC7-4E0B-96BB-6BBB6A0D3AD6}"/>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D4AAD6CE-39C7-4D1F-92F4-91529D703F7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A2C69F1-C267-4C7C-8B18-31A170DDE0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2525C7CB-4B72-4A1B-B97C-411DC9293968}"/>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5" name="TextBox 34">
              <a:extLst>
                <a:ext uri="{FF2B5EF4-FFF2-40B4-BE49-F238E27FC236}">
                  <a16:creationId xmlns:a16="http://schemas.microsoft.com/office/drawing/2014/main" id="{44F57E9C-3727-460E-84C7-3FBF903ACCFB}"/>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36" name="TextBox 35">
              <a:extLst>
                <a:ext uri="{FF2B5EF4-FFF2-40B4-BE49-F238E27FC236}">
                  <a16:creationId xmlns:a16="http://schemas.microsoft.com/office/drawing/2014/main" id="{503C0C5E-CCAE-4035-B6ED-921300A8507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6C8E12FE-F6E3-4647-905D-EC7442097BE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Catch the bus</a:t>
              </a:r>
            </a:p>
          </p:txBody>
        </p:sp>
        <p:sp>
          <p:nvSpPr>
            <p:cNvPr id="38" name="TextBox 37">
              <a:extLst>
                <a:ext uri="{FF2B5EF4-FFF2-40B4-BE49-F238E27FC236}">
                  <a16:creationId xmlns:a16="http://schemas.microsoft.com/office/drawing/2014/main" id="{7A6FFEB9-E64E-46F0-A0B9-4B3030A0DD6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B14CB8FB-A4BC-4093-AFE1-E5F776AA0745}"/>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17254453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9954" y="649892"/>
            <a:ext cx="914400" cy="914400"/>
          </a:xfrm>
          <a:prstGeom prst="rect">
            <a:avLst/>
          </a:prstGeom>
        </p:spPr>
      </p:pic>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0" cy="1191265"/>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13"/>
          <a:stretch>
            <a:fillRect/>
          </a:stretch>
        </p:blipFill>
        <p:spPr>
          <a:xfrm>
            <a:off x="7497175" y="3456549"/>
            <a:ext cx="889046" cy="889046"/>
          </a:xfrm>
          <a:prstGeom prst="rect">
            <a:avLst/>
          </a:prstGeom>
        </p:spPr>
      </p:pic>
    </p:spTree>
    <p:extLst>
      <p:ext uri="{BB962C8B-B14F-4D97-AF65-F5344CB8AC3E}">
        <p14:creationId xmlns:p14="http://schemas.microsoft.com/office/powerpoint/2010/main" val="12304861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425780"/>
            <a:ext cx="9144000" cy="1107996"/>
          </a:xfrm>
        </p:spPr>
        <p:txBody>
          <a:bodyPr/>
          <a:lstStyle/>
          <a:p>
            <a:r>
              <a:rPr lang="en-US"/>
              <a:t>JSON and Geospatial support</a:t>
            </a:r>
            <a:br>
              <a:rPr lang="en-US"/>
            </a:br>
            <a:r>
              <a:rPr lang="en-US"/>
              <a:t>in Azure SQL Database</a:t>
            </a:r>
          </a:p>
        </p:txBody>
      </p:sp>
      <p:sp>
        <p:nvSpPr>
          <p:cNvPr id="3" name="Text Placeholder 2">
            <a:extLst>
              <a:ext uri="{FF2B5EF4-FFF2-40B4-BE49-F238E27FC236}">
                <a16:creationId xmlns:a16="http://schemas.microsoft.com/office/drawing/2014/main" id="{C0AE894B-8742-47C1-8C5D-8F5FBEE5229F}"/>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287520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425780"/>
            <a:ext cx="9144000" cy="1107996"/>
          </a:xfrm>
        </p:spPr>
        <p:txBody>
          <a:bodyPr/>
          <a:lstStyle/>
          <a:p>
            <a:r>
              <a:rPr lang="en-US"/>
              <a:t>JSON and Geospatial support</a:t>
            </a:r>
            <a:br>
              <a:rPr lang="en-US"/>
            </a:br>
            <a:r>
              <a:rPr lang="en-US"/>
              <a:t>in Azure SQL Database</a:t>
            </a:r>
          </a:p>
        </p:txBody>
      </p:sp>
      <p:sp>
        <p:nvSpPr>
          <p:cNvPr id="3" name="Text Placeholder 2">
            <a:extLst>
              <a:ext uri="{FF2B5EF4-FFF2-40B4-BE49-F238E27FC236}">
                <a16:creationId xmlns:a16="http://schemas.microsoft.com/office/drawing/2014/main" id="{C0AE894B-8742-47C1-8C5D-8F5FBEE5229F}"/>
              </a:ext>
            </a:extLst>
          </p:cNvPr>
          <p:cNvSpPr>
            <a:spLocks noGrp="1"/>
          </p:cNvSpPr>
          <p:nvPr>
            <p:ph type="body" sz="quarter" idx="12"/>
          </p:nvPr>
        </p:nvSpPr>
        <p:spPr>
          <a:xfrm>
            <a:off x="584200" y="3962400"/>
            <a:ext cx="9144000" cy="307777"/>
          </a:xfrm>
        </p:spPr>
        <p:txBody>
          <a:bodyPr/>
          <a:lstStyle/>
          <a:p>
            <a:r>
              <a:rPr lang="en-US"/>
              <a:t>Demo</a:t>
            </a:r>
          </a:p>
        </p:txBody>
      </p:sp>
      <p:pic>
        <p:nvPicPr>
          <p:cNvPr id="5" name="GeoSpatilJSON">
            <a:hlinkClick r:id="" action="ppaction://media"/>
            <a:extLst>
              <a:ext uri="{FF2B5EF4-FFF2-40B4-BE49-F238E27FC236}">
                <a16:creationId xmlns:a16="http://schemas.microsoft.com/office/drawing/2014/main" id="{04B83AC2-77CE-4B5B-80F5-1ACB7BB9DB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3700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425780"/>
            <a:ext cx="9144000" cy="1107996"/>
          </a:xfrm>
        </p:spPr>
        <p:txBody>
          <a:bodyPr/>
          <a:lstStyle/>
          <a:p>
            <a:r>
              <a:rPr lang="en-US"/>
              <a:t>JSON and Geospatial support</a:t>
            </a:r>
            <a:br>
              <a:rPr lang="en-US"/>
            </a:br>
            <a:r>
              <a:rPr lang="en-US"/>
              <a:t>in Azure SQL Database</a:t>
            </a:r>
          </a:p>
        </p:txBody>
      </p:sp>
      <p:sp>
        <p:nvSpPr>
          <p:cNvPr id="3" name="Text Placeholder 2">
            <a:extLst>
              <a:ext uri="{FF2B5EF4-FFF2-40B4-BE49-F238E27FC236}">
                <a16:creationId xmlns:a16="http://schemas.microsoft.com/office/drawing/2014/main" id="{C0AE894B-8742-47C1-8C5D-8F5FBEE5229F}"/>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40078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28" name="Group 127">
            <a:extLst>
              <a:ext uri="{FF2B5EF4-FFF2-40B4-BE49-F238E27FC236}">
                <a16:creationId xmlns:a16="http://schemas.microsoft.com/office/drawing/2014/main" id="{4A461AB9-484D-4119-BA63-A401C646CB8B}"/>
              </a:ext>
            </a:extLst>
          </p:cNvPr>
          <p:cNvGrpSpPr/>
          <p:nvPr/>
        </p:nvGrpSpPr>
        <p:grpSpPr>
          <a:xfrm>
            <a:off x="0" y="6499129"/>
            <a:ext cx="11444140" cy="324677"/>
            <a:chOff x="0" y="6058468"/>
            <a:chExt cx="11444140" cy="324677"/>
          </a:xfrm>
        </p:grpSpPr>
        <p:cxnSp>
          <p:nvCxnSpPr>
            <p:cNvPr id="129" name="Straight Arrow Connector 128">
              <a:extLst>
                <a:ext uri="{FF2B5EF4-FFF2-40B4-BE49-F238E27FC236}">
                  <a16:creationId xmlns:a16="http://schemas.microsoft.com/office/drawing/2014/main" id="{AD6E2A81-E5B5-448A-8277-FF512D28722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AAB7C423-959B-4CBD-BF54-BB73BC110D8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a:extLst>
                <a:ext uri="{FF2B5EF4-FFF2-40B4-BE49-F238E27FC236}">
                  <a16:creationId xmlns:a16="http://schemas.microsoft.com/office/drawing/2014/main" id="{345F34F4-08C0-480C-9E7E-F2CFA09C9C9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a:extLst>
                <a:ext uri="{FF2B5EF4-FFF2-40B4-BE49-F238E27FC236}">
                  <a16:creationId xmlns:a16="http://schemas.microsoft.com/office/drawing/2014/main" id="{9175D413-4F46-4287-9A6F-3D976B941EA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3" name="Oval 132">
              <a:extLst>
                <a:ext uri="{FF2B5EF4-FFF2-40B4-BE49-F238E27FC236}">
                  <a16:creationId xmlns:a16="http://schemas.microsoft.com/office/drawing/2014/main" id="{F971C629-59CF-49A2-A823-E0960FFFE91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a:extLst>
                <a:ext uri="{FF2B5EF4-FFF2-40B4-BE49-F238E27FC236}">
                  <a16:creationId xmlns:a16="http://schemas.microsoft.com/office/drawing/2014/main" id="{80733483-E28B-4153-8B39-93B52177E10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135" name="TextBox 134">
              <a:extLst>
                <a:ext uri="{FF2B5EF4-FFF2-40B4-BE49-F238E27FC236}">
                  <a16:creationId xmlns:a16="http://schemas.microsoft.com/office/drawing/2014/main" id="{E26BA781-775C-49CE-9D56-C4131C95F95F}"/>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136" name="TextBox 135">
              <a:extLst>
                <a:ext uri="{FF2B5EF4-FFF2-40B4-BE49-F238E27FC236}">
                  <a16:creationId xmlns:a16="http://schemas.microsoft.com/office/drawing/2014/main" id="{C92459C5-74EC-4E29-8DF9-E56BF7C1229F}"/>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37" name="TextBox 136">
              <a:extLst>
                <a:ext uri="{FF2B5EF4-FFF2-40B4-BE49-F238E27FC236}">
                  <a16:creationId xmlns:a16="http://schemas.microsoft.com/office/drawing/2014/main" id="{E712A953-CEEC-4782-BC15-16652AA7AF27}"/>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Catch the bus</a:t>
              </a:r>
            </a:p>
          </p:txBody>
        </p:sp>
        <p:sp>
          <p:nvSpPr>
            <p:cNvPr id="138" name="TextBox 137">
              <a:extLst>
                <a:ext uri="{FF2B5EF4-FFF2-40B4-BE49-F238E27FC236}">
                  <a16:creationId xmlns:a16="http://schemas.microsoft.com/office/drawing/2014/main" id="{2CA72AF3-2DEC-4414-9EFF-AC5537929ECF}"/>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39" name="TextBox 138">
              <a:extLst>
                <a:ext uri="{FF2B5EF4-FFF2-40B4-BE49-F238E27FC236}">
                  <a16:creationId xmlns:a16="http://schemas.microsoft.com/office/drawing/2014/main" id="{47C84199-B194-481D-BBD2-E974C3C6A7D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2252924"/>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dirty="0">
                <a:cs typeface="Segoe UI Semilight" panose="020B0402040204020203" pitchFamily="34" charset="0"/>
              </a:rPr>
              <a:t>Azure SQL rearchitected from the ground-up as a set of collaborating, distributed services</a:t>
            </a:r>
          </a:p>
          <a:p>
            <a:pPr marL="685739" lvl="1" indent="-228556" defTabSz="932563">
              <a:spcBef>
                <a:spcPct val="20000"/>
              </a:spcBef>
              <a:buClr>
                <a:schemeClr val="accent1"/>
              </a:buClr>
              <a:buSzPct val="100000"/>
              <a:buFont typeface="Arial" panose="020B0604020202020204" pitchFamily="34" charset="0"/>
              <a:buChar char="•"/>
              <a:defRPr/>
            </a:pPr>
            <a:r>
              <a:rPr lang="en-US" sz="1800" dirty="0">
                <a:cs typeface="Segoe UI Semilight" panose="020B0402040204020203" pitchFamily="34" charset="0"/>
              </a:rPr>
              <a:t>Compute </a:t>
            </a:r>
          </a:p>
          <a:p>
            <a:pPr marL="685739" lvl="1" indent="-228556" defTabSz="932563">
              <a:spcBef>
                <a:spcPct val="20000"/>
              </a:spcBef>
              <a:buClr>
                <a:schemeClr val="accent1"/>
              </a:buClr>
              <a:buSzPct val="100000"/>
              <a:buFont typeface="Arial" panose="020B0604020202020204" pitchFamily="34" charset="0"/>
              <a:buChar char="•"/>
              <a:defRPr/>
            </a:pPr>
            <a:r>
              <a:rPr lang="en-US" sz="1800" dirty="0">
                <a:cs typeface="Segoe UI Semilight" panose="020B0402040204020203" pitchFamily="34" charset="0"/>
              </a:rPr>
              <a:t>Storage</a:t>
            </a:r>
          </a:p>
          <a:p>
            <a:pPr marL="685739" lvl="1" indent="-228556" defTabSz="932563">
              <a:spcBef>
                <a:spcPct val="20000"/>
              </a:spcBef>
              <a:buClr>
                <a:schemeClr val="accent1"/>
              </a:buClr>
              <a:buSzPct val="100000"/>
              <a:buFont typeface="Arial" panose="020B0604020202020204" pitchFamily="34" charset="0"/>
              <a:buChar char="•"/>
              <a:defRPr/>
            </a:pPr>
            <a:r>
              <a:rPr lang="en-US" sz="1800" dirty="0">
                <a:cs typeface="Segoe UI Semilight" panose="020B0402040204020203" pitchFamily="34" charset="0"/>
              </a:rPr>
              <a:t>Log</a:t>
            </a:r>
          </a:p>
          <a:p>
            <a:pPr marL="228556" indent="-228556" defTabSz="932563">
              <a:spcBef>
                <a:spcPct val="20000"/>
              </a:spcBef>
              <a:buClr>
                <a:schemeClr val="accent1"/>
              </a:buClr>
              <a:buSzPct val="100000"/>
              <a:buFont typeface="Arial" panose="020B0604020202020204" pitchFamily="34" charset="0"/>
              <a:buChar char="•"/>
              <a:defRPr/>
            </a:pPr>
            <a:r>
              <a:rPr lang="en-US" sz="1800" dirty="0">
                <a:cs typeface="Segoe UI Semilight" panose="020B0402040204020203" pitchFamily="34" charset="0"/>
              </a:rPr>
              <a:t>Supports 100TB+</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7978332" cy="1107996"/>
          </a:xfrm>
        </p:spPr>
        <p:txBody>
          <a:bodyPr/>
          <a:lstStyle/>
          <a:p>
            <a:r>
              <a:rPr lang="en-US">
                <a:solidFill>
                  <a:srgbClr val="000000"/>
                </a:solidFill>
              </a:rPr>
              <a:t>Azure SQL Database Hyperscale</a:t>
            </a:r>
            <a:endParaRPr lang="en-US"/>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grpSp>
        <p:nvGrpSpPr>
          <p:cNvPr id="215" name="Group 214">
            <a:extLst>
              <a:ext uri="{FF2B5EF4-FFF2-40B4-BE49-F238E27FC236}">
                <a16:creationId xmlns:a16="http://schemas.microsoft.com/office/drawing/2014/main" id="{1A7FD369-54AF-43C5-A239-29F42A265271}"/>
              </a:ext>
            </a:extLst>
          </p:cNvPr>
          <p:cNvGrpSpPr/>
          <p:nvPr/>
        </p:nvGrpSpPr>
        <p:grpSpPr>
          <a:xfrm>
            <a:off x="0" y="6499129"/>
            <a:ext cx="11444140" cy="324677"/>
            <a:chOff x="0" y="6058468"/>
            <a:chExt cx="11444140" cy="324677"/>
          </a:xfrm>
        </p:grpSpPr>
        <p:cxnSp>
          <p:nvCxnSpPr>
            <p:cNvPr id="216" name="Straight Arrow Connector 215">
              <a:extLst>
                <a:ext uri="{FF2B5EF4-FFF2-40B4-BE49-F238E27FC236}">
                  <a16:creationId xmlns:a16="http://schemas.microsoft.com/office/drawing/2014/main" id="{DB644313-17F2-4952-B229-AC44A4BCB7F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7" name="Oval 216">
              <a:extLst>
                <a:ext uri="{FF2B5EF4-FFF2-40B4-BE49-F238E27FC236}">
                  <a16:creationId xmlns:a16="http://schemas.microsoft.com/office/drawing/2014/main" id="{80B6FEB0-03A1-4D6B-BD7B-A5BAF9AE748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a:extLst>
                <a:ext uri="{FF2B5EF4-FFF2-40B4-BE49-F238E27FC236}">
                  <a16:creationId xmlns:a16="http://schemas.microsoft.com/office/drawing/2014/main" id="{FCEF16A0-ACFF-48F4-BD51-97C9004D3497}"/>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a:extLst>
                <a:ext uri="{FF2B5EF4-FFF2-40B4-BE49-F238E27FC236}">
                  <a16:creationId xmlns:a16="http://schemas.microsoft.com/office/drawing/2014/main" id="{AC652EAE-4A70-4FA1-80B5-EED645A1313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a:extLst>
                <a:ext uri="{FF2B5EF4-FFF2-40B4-BE49-F238E27FC236}">
                  <a16:creationId xmlns:a16="http://schemas.microsoft.com/office/drawing/2014/main" id="{C4092008-9DEB-4477-9826-C5D17824EA8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a:extLst>
                <a:ext uri="{FF2B5EF4-FFF2-40B4-BE49-F238E27FC236}">
                  <a16:creationId xmlns:a16="http://schemas.microsoft.com/office/drawing/2014/main" id="{E3D6B6D0-9110-43C3-A0CA-E8F9E5D71B4C}"/>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26" name="TextBox 225">
              <a:extLst>
                <a:ext uri="{FF2B5EF4-FFF2-40B4-BE49-F238E27FC236}">
                  <a16:creationId xmlns:a16="http://schemas.microsoft.com/office/drawing/2014/main" id="{7E3266E7-626B-4740-9692-CB91A05F750B}"/>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227" name="TextBox 226">
              <a:extLst>
                <a:ext uri="{FF2B5EF4-FFF2-40B4-BE49-F238E27FC236}">
                  <a16:creationId xmlns:a16="http://schemas.microsoft.com/office/drawing/2014/main" id="{83F46F23-2F70-4EAF-93DD-46EB8D014EE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28" name="TextBox 227">
              <a:extLst>
                <a:ext uri="{FF2B5EF4-FFF2-40B4-BE49-F238E27FC236}">
                  <a16:creationId xmlns:a16="http://schemas.microsoft.com/office/drawing/2014/main" id="{FD3A5982-D5A0-4893-8C3F-691BFE19155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Catch the bus</a:t>
              </a:r>
            </a:p>
          </p:txBody>
        </p:sp>
        <p:sp>
          <p:nvSpPr>
            <p:cNvPr id="234" name="TextBox 233">
              <a:extLst>
                <a:ext uri="{FF2B5EF4-FFF2-40B4-BE49-F238E27FC236}">
                  <a16:creationId xmlns:a16="http://schemas.microsoft.com/office/drawing/2014/main" id="{B9D4DA31-0428-49DC-8172-90AE7D51DA2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9" name="TextBox 288">
              <a:extLst>
                <a:ext uri="{FF2B5EF4-FFF2-40B4-BE49-F238E27FC236}">
                  <a16:creationId xmlns:a16="http://schemas.microsoft.com/office/drawing/2014/main" id="{A75B8F9C-C2BC-4105-93C7-9A079859F7A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SQL Database Serverless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297166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SQL Database Serverless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2513660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SQL Database Serverless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3565360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3963-8DF2-4927-A92A-37EF0A3A469C}"/>
              </a:ext>
            </a:extLst>
          </p:cNvPr>
          <p:cNvSpPr>
            <a:spLocks noGrp="1"/>
          </p:cNvSpPr>
          <p:nvPr>
            <p:ph type="title"/>
          </p:nvPr>
        </p:nvSpPr>
        <p:spPr/>
        <p:txBody>
          <a:bodyPr/>
          <a:lstStyle/>
          <a:p>
            <a:r>
              <a:rPr lang="en-US"/>
              <a:t>Catching (or not catching) the bus</a:t>
            </a:r>
          </a:p>
        </p:txBody>
      </p:sp>
      <p:pic>
        <p:nvPicPr>
          <p:cNvPr id="5" name="Graphic 4" descr="Watch with solid fill">
            <a:extLst>
              <a:ext uri="{FF2B5EF4-FFF2-40B4-BE49-F238E27FC236}">
                <a16:creationId xmlns:a16="http://schemas.microsoft.com/office/drawing/2014/main" id="{799A468B-7482-4056-B88B-6EDA306D39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6310" y="3607879"/>
            <a:ext cx="914400" cy="914400"/>
          </a:xfrm>
          <a:prstGeom prst="rect">
            <a:avLst/>
          </a:prstGeom>
        </p:spPr>
      </p:pic>
      <p:pic>
        <p:nvPicPr>
          <p:cNvPr id="15" name="Graphic 14" descr="City with solid fill">
            <a:extLst>
              <a:ext uri="{FF2B5EF4-FFF2-40B4-BE49-F238E27FC236}">
                <a16:creationId xmlns:a16="http://schemas.microsoft.com/office/drawing/2014/main" id="{220B3887-FA1F-42AF-88C4-7B975C224B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7120" y="1565573"/>
            <a:ext cx="914400" cy="914400"/>
          </a:xfrm>
          <a:prstGeom prst="rect">
            <a:avLst/>
          </a:prstGeom>
        </p:spPr>
      </p:pic>
      <p:pic>
        <p:nvPicPr>
          <p:cNvPr id="17" name="Graphic 16" descr="Run with solid fill">
            <a:extLst>
              <a:ext uri="{FF2B5EF4-FFF2-40B4-BE49-F238E27FC236}">
                <a16:creationId xmlns:a16="http://schemas.microsoft.com/office/drawing/2014/main" id="{2A4DC807-282F-47E6-AC6A-B4CEB52EE6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8587" y="5166061"/>
            <a:ext cx="914400" cy="914400"/>
          </a:xfrm>
          <a:prstGeom prst="rect">
            <a:avLst/>
          </a:prstGeom>
        </p:spPr>
      </p:pic>
      <p:pic>
        <p:nvPicPr>
          <p:cNvPr id="19" name="Graphic 18" descr="Bus with solid fill">
            <a:extLst>
              <a:ext uri="{FF2B5EF4-FFF2-40B4-BE49-F238E27FC236}">
                <a16:creationId xmlns:a16="http://schemas.microsoft.com/office/drawing/2014/main" id="{F420079B-8A31-46F3-8BD0-C82DEC061E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38169" y="1435877"/>
            <a:ext cx="1357045" cy="1357045"/>
          </a:xfrm>
          <a:prstGeom prst="rect">
            <a:avLst/>
          </a:prstGeom>
        </p:spPr>
      </p:pic>
      <p:pic>
        <p:nvPicPr>
          <p:cNvPr id="21" name="Graphic 20" descr="Man with solid fill">
            <a:extLst>
              <a:ext uri="{FF2B5EF4-FFF2-40B4-BE49-F238E27FC236}">
                <a16:creationId xmlns:a16="http://schemas.microsoft.com/office/drawing/2014/main" id="{7D40735F-4085-49FA-96E7-7CAE2B8BFB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1717" y="1565573"/>
            <a:ext cx="914400" cy="914400"/>
          </a:xfrm>
          <a:prstGeom prst="rect">
            <a:avLst/>
          </a:prstGeom>
        </p:spPr>
      </p:pic>
      <p:pic>
        <p:nvPicPr>
          <p:cNvPr id="23" name="Graphic 22" descr="Man with solid fill">
            <a:extLst>
              <a:ext uri="{FF2B5EF4-FFF2-40B4-BE49-F238E27FC236}">
                <a16:creationId xmlns:a16="http://schemas.microsoft.com/office/drawing/2014/main" id="{DC756BCB-99BD-4FB8-997F-AB4CD02739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8536" y="3607879"/>
            <a:ext cx="914400" cy="914400"/>
          </a:xfrm>
          <a:prstGeom prst="rect">
            <a:avLst/>
          </a:prstGeom>
        </p:spPr>
      </p:pic>
      <p:pic>
        <p:nvPicPr>
          <p:cNvPr id="25" name="Graphic 24" descr="Bus with solid fill">
            <a:extLst>
              <a:ext uri="{FF2B5EF4-FFF2-40B4-BE49-F238E27FC236}">
                <a16:creationId xmlns:a16="http://schemas.microsoft.com/office/drawing/2014/main" id="{BDBE44A2-C66F-492B-9610-B301900CD6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4084" y="3386556"/>
            <a:ext cx="1357045" cy="1357045"/>
          </a:xfrm>
          <a:prstGeom prst="rect">
            <a:avLst/>
          </a:prstGeom>
        </p:spPr>
      </p:pic>
      <p:pic>
        <p:nvPicPr>
          <p:cNvPr id="29" name="Graphic 28" descr="Man with solid fill">
            <a:extLst>
              <a:ext uri="{FF2B5EF4-FFF2-40B4-BE49-F238E27FC236}">
                <a16:creationId xmlns:a16="http://schemas.microsoft.com/office/drawing/2014/main" id="{CC0DEC95-6F70-4DD9-B098-AF91D11F69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1717" y="5166061"/>
            <a:ext cx="914400" cy="914400"/>
          </a:xfrm>
          <a:prstGeom prst="rect">
            <a:avLst/>
          </a:prstGeom>
        </p:spPr>
      </p:pic>
      <p:pic>
        <p:nvPicPr>
          <p:cNvPr id="31" name="Graphic 30" descr="Bus with solid fill">
            <a:extLst>
              <a:ext uri="{FF2B5EF4-FFF2-40B4-BE49-F238E27FC236}">
                <a16:creationId xmlns:a16="http://schemas.microsoft.com/office/drawing/2014/main" id="{20926D74-7650-408D-867A-B044043F6D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38169" y="4939356"/>
            <a:ext cx="1357045" cy="1357045"/>
          </a:xfrm>
          <a:prstGeom prst="rect">
            <a:avLst/>
          </a:prstGeom>
        </p:spPr>
      </p:pic>
      <p:pic>
        <p:nvPicPr>
          <p:cNvPr id="35" name="Graphic 34" descr="Watch with solid fill">
            <a:extLst>
              <a:ext uri="{FF2B5EF4-FFF2-40B4-BE49-F238E27FC236}">
                <a16:creationId xmlns:a16="http://schemas.microsoft.com/office/drawing/2014/main" id="{DA56501C-5048-4F73-9CCE-F0CFC2E445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6360" y="5144796"/>
            <a:ext cx="914400" cy="914400"/>
          </a:xfrm>
          <a:prstGeom prst="rect">
            <a:avLst/>
          </a:prstGeom>
        </p:spPr>
      </p:pic>
      <p:pic>
        <p:nvPicPr>
          <p:cNvPr id="37" name="Graphic 36" descr="Bus with solid fill">
            <a:extLst>
              <a:ext uri="{FF2B5EF4-FFF2-40B4-BE49-F238E27FC236}">
                <a16:creationId xmlns:a16="http://schemas.microsoft.com/office/drawing/2014/main" id="{0CA26BE4-1C1B-4FAE-AED8-B50ABEF71D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74134" y="4923473"/>
            <a:ext cx="1357045" cy="1357045"/>
          </a:xfrm>
          <a:prstGeom prst="rect">
            <a:avLst/>
          </a:prstGeom>
        </p:spPr>
      </p:pic>
      <p:pic>
        <p:nvPicPr>
          <p:cNvPr id="39" name="Graphic 38" descr="City with solid fill">
            <a:extLst>
              <a:ext uri="{FF2B5EF4-FFF2-40B4-BE49-F238E27FC236}">
                <a16:creationId xmlns:a16="http://schemas.microsoft.com/office/drawing/2014/main" id="{486B208C-D2C0-4BF6-9728-9046DF3C92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0516" y="5144796"/>
            <a:ext cx="914400" cy="914400"/>
          </a:xfrm>
          <a:prstGeom prst="rect">
            <a:avLst/>
          </a:prstGeom>
        </p:spPr>
      </p:pic>
      <p:sp>
        <p:nvSpPr>
          <p:cNvPr id="40" name="TextBox 39">
            <a:extLst>
              <a:ext uri="{FF2B5EF4-FFF2-40B4-BE49-F238E27FC236}">
                <a16:creationId xmlns:a16="http://schemas.microsoft.com/office/drawing/2014/main" id="{E6B0E9B1-5E6E-406E-B287-C46101DB0401}"/>
              </a:ext>
            </a:extLst>
          </p:cNvPr>
          <p:cNvSpPr txBox="1"/>
          <p:nvPr/>
        </p:nvSpPr>
        <p:spPr>
          <a:xfrm>
            <a:off x="9431179" y="3045923"/>
            <a:ext cx="914400" cy="91440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13347C5A-8F70-46BB-84AC-EB5243B38D51}"/>
              </a:ext>
            </a:extLst>
          </p:cNvPr>
          <p:cNvSpPr/>
          <p:nvPr/>
        </p:nvSpPr>
        <p:spPr>
          <a:xfrm>
            <a:off x="7568066" y="1287132"/>
            <a:ext cx="3029650" cy="2215991"/>
          </a:xfrm>
          <a:custGeom>
            <a:avLst/>
            <a:gdLst>
              <a:gd name="connsiteX0" fmla="*/ 0 w 3029650"/>
              <a:gd name="connsiteY0" fmla="*/ 0 h 2215991"/>
              <a:gd name="connsiteX1" fmla="*/ 545337 w 3029650"/>
              <a:gd name="connsiteY1" fmla="*/ 0 h 2215991"/>
              <a:gd name="connsiteX2" fmla="*/ 1090674 w 3029650"/>
              <a:gd name="connsiteY2" fmla="*/ 0 h 2215991"/>
              <a:gd name="connsiteX3" fmla="*/ 1666308 w 3029650"/>
              <a:gd name="connsiteY3" fmla="*/ 0 h 2215991"/>
              <a:gd name="connsiteX4" fmla="*/ 2241941 w 3029650"/>
              <a:gd name="connsiteY4" fmla="*/ 0 h 2215991"/>
              <a:gd name="connsiteX5" fmla="*/ 3029650 w 3029650"/>
              <a:gd name="connsiteY5" fmla="*/ 0 h 2215991"/>
              <a:gd name="connsiteX6" fmla="*/ 3029650 w 3029650"/>
              <a:gd name="connsiteY6" fmla="*/ 509678 h 2215991"/>
              <a:gd name="connsiteX7" fmla="*/ 3029650 w 3029650"/>
              <a:gd name="connsiteY7" fmla="*/ 1041516 h 2215991"/>
              <a:gd name="connsiteX8" fmla="*/ 3029650 w 3029650"/>
              <a:gd name="connsiteY8" fmla="*/ 1617673 h 2215991"/>
              <a:gd name="connsiteX9" fmla="*/ 3029650 w 3029650"/>
              <a:gd name="connsiteY9" fmla="*/ 2215991 h 2215991"/>
              <a:gd name="connsiteX10" fmla="*/ 2393424 w 3029650"/>
              <a:gd name="connsiteY10" fmla="*/ 2215991 h 2215991"/>
              <a:gd name="connsiteX11" fmla="*/ 1878383 w 3029650"/>
              <a:gd name="connsiteY11" fmla="*/ 2215991 h 2215991"/>
              <a:gd name="connsiteX12" fmla="*/ 1242156 w 3029650"/>
              <a:gd name="connsiteY12" fmla="*/ 2215991 h 2215991"/>
              <a:gd name="connsiteX13" fmla="*/ 636226 w 3029650"/>
              <a:gd name="connsiteY13" fmla="*/ 2215991 h 2215991"/>
              <a:gd name="connsiteX14" fmla="*/ 0 w 3029650"/>
              <a:gd name="connsiteY14" fmla="*/ 2215991 h 2215991"/>
              <a:gd name="connsiteX15" fmla="*/ 0 w 3029650"/>
              <a:gd name="connsiteY15" fmla="*/ 1706313 h 2215991"/>
              <a:gd name="connsiteX16" fmla="*/ 0 w 3029650"/>
              <a:gd name="connsiteY16" fmla="*/ 1152315 h 2215991"/>
              <a:gd name="connsiteX17" fmla="*/ 0 w 3029650"/>
              <a:gd name="connsiteY17" fmla="*/ 642637 h 2215991"/>
              <a:gd name="connsiteX18" fmla="*/ 0 w 3029650"/>
              <a:gd name="connsiteY18"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29650" h="2215991" extrusionOk="0">
                <a:moveTo>
                  <a:pt x="0" y="0"/>
                </a:moveTo>
                <a:cubicBezTo>
                  <a:pt x="136630" y="6879"/>
                  <a:pt x="354309" y="12564"/>
                  <a:pt x="545337" y="0"/>
                </a:cubicBezTo>
                <a:cubicBezTo>
                  <a:pt x="736365" y="-12564"/>
                  <a:pt x="934137" y="10585"/>
                  <a:pt x="1090674" y="0"/>
                </a:cubicBezTo>
                <a:cubicBezTo>
                  <a:pt x="1247211" y="-10585"/>
                  <a:pt x="1428852" y="-24709"/>
                  <a:pt x="1666308" y="0"/>
                </a:cubicBezTo>
                <a:cubicBezTo>
                  <a:pt x="1903764" y="24709"/>
                  <a:pt x="2116488" y="-16060"/>
                  <a:pt x="2241941" y="0"/>
                </a:cubicBezTo>
                <a:cubicBezTo>
                  <a:pt x="2367394" y="16060"/>
                  <a:pt x="2670003" y="-17909"/>
                  <a:pt x="3029650" y="0"/>
                </a:cubicBezTo>
                <a:cubicBezTo>
                  <a:pt x="3045834" y="121112"/>
                  <a:pt x="3028938" y="266359"/>
                  <a:pt x="3029650" y="509678"/>
                </a:cubicBezTo>
                <a:cubicBezTo>
                  <a:pt x="3030362" y="752997"/>
                  <a:pt x="3028434" y="894896"/>
                  <a:pt x="3029650" y="1041516"/>
                </a:cubicBezTo>
                <a:cubicBezTo>
                  <a:pt x="3030866" y="1188136"/>
                  <a:pt x="3002416" y="1414135"/>
                  <a:pt x="3029650" y="1617673"/>
                </a:cubicBezTo>
                <a:cubicBezTo>
                  <a:pt x="3056884" y="1821211"/>
                  <a:pt x="3041573" y="2046354"/>
                  <a:pt x="3029650" y="2215991"/>
                </a:cubicBezTo>
                <a:cubicBezTo>
                  <a:pt x="2881148" y="2236584"/>
                  <a:pt x="2581412" y="2202758"/>
                  <a:pt x="2393424" y="2215991"/>
                </a:cubicBezTo>
                <a:cubicBezTo>
                  <a:pt x="2205436" y="2229224"/>
                  <a:pt x="2017045" y="2209894"/>
                  <a:pt x="1878383" y="2215991"/>
                </a:cubicBezTo>
                <a:cubicBezTo>
                  <a:pt x="1739721" y="2222088"/>
                  <a:pt x="1413066" y="2239747"/>
                  <a:pt x="1242156" y="2215991"/>
                </a:cubicBezTo>
                <a:cubicBezTo>
                  <a:pt x="1071246" y="2192235"/>
                  <a:pt x="819005" y="2243641"/>
                  <a:pt x="636226" y="2215991"/>
                </a:cubicBezTo>
                <a:cubicBezTo>
                  <a:pt x="453447" y="2188342"/>
                  <a:pt x="227146" y="2188094"/>
                  <a:pt x="0" y="2215991"/>
                </a:cubicBezTo>
                <a:cubicBezTo>
                  <a:pt x="-3559" y="2049884"/>
                  <a:pt x="2823" y="1946093"/>
                  <a:pt x="0" y="1706313"/>
                </a:cubicBezTo>
                <a:cubicBezTo>
                  <a:pt x="-2823" y="1466533"/>
                  <a:pt x="529" y="1396579"/>
                  <a:pt x="0" y="1152315"/>
                </a:cubicBezTo>
                <a:cubicBezTo>
                  <a:pt x="-529" y="908051"/>
                  <a:pt x="-23088" y="887207"/>
                  <a:pt x="0" y="642637"/>
                </a:cubicBezTo>
                <a:cubicBezTo>
                  <a:pt x="23088" y="398067"/>
                  <a:pt x="29159" y="256779"/>
                  <a:pt x="0" y="0"/>
                </a:cubicBezTo>
                <a:close/>
              </a:path>
            </a:pathLst>
          </a:custGeom>
          <a:noFill/>
          <a:ln w="76200">
            <a:noFill/>
            <a:extLst>
              <a:ext uri="{C807C97D-BFC1-408E-A445-0C87EB9F89A2}">
                <ask:lineSketchStyleProps xmlns:ask="http://schemas.microsoft.com/office/drawing/2018/sketchyshapes" sd="1845663011">
                  <a:prstGeom prst="rect">
                    <a:avLst/>
                  </a:prstGeom>
                  <ask:type>
                    <ask:lineSketchFreehand/>
                  </ask:type>
                </ask:lineSketchStyleProps>
              </a:ext>
            </a:extLst>
          </a:ln>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800" b="1" i="0" u="none" strike="noStrike" kern="1200" cap="none" spc="0" normalizeH="0" baseline="0" noProof="0">
                <a:ln w="13462">
                  <a:solidFill>
                    <a:srgbClr val="FFFFFF"/>
                  </a:solidFill>
                  <a:prstDash val="solid"/>
                </a:ln>
                <a:solidFill>
                  <a:srgbClr val="FF0000"/>
                </a:solidFill>
                <a:effectLst>
                  <a:outerShdw dist="38100" dir="2700000" algn="bl" rotWithShape="0">
                    <a:srgbClr val="274B47"/>
                  </a:outerShdw>
                </a:effectLst>
                <a:uLnTx/>
                <a:uFillTx/>
                <a:latin typeface="Segoe UI"/>
                <a:ea typeface="+mn-ea"/>
                <a:cs typeface="+mn-cs"/>
                <a:sym typeface="Wingdings" panose="05000000000000000000" pitchFamily="2" charset="2"/>
              </a:rPr>
              <a:t> </a:t>
            </a:r>
            <a:endParaRPr kumimoji="0" lang="en-US" sz="13800" b="1" i="0" u="none" strike="noStrike" kern="1200" cap="none" spc="0" normalizeH="0" baseline="0" noProof="0">
              <a:ln w="13462">
                <a:solidFill>
                  <a:srgbClr val="FFFFFF"/>
                </a:solidFill>
                <a:prstDash val="solid"/>
              </a:ln>
              <a:solidFill>
                <a:srgbClr val="FF0000"/>
              </a:solidFill>
              <a:effectLst>
                <a:outerShdw dist="38100" dir="2700000" algn="bl" rotWithShape="0">
                  <a:srgbClr val="274B47"/>
                </a:outerShdw>
              </a:effectLst>
              <a:uLnTx/>
              <a:uFillTx/>
              <a:latin typeface="Segoe UI"/>
              <a:ea typeface="+mn-ea"/>
              <a:cs typeface="+mn-cs"/>
            </a:endParaRPr>
          </a:p>
        </p:txBody>
      </p:sp>
      <p:pic>
        <p:nvPicPr>
          <p:cNvPr id="26" name="Graphic 25" descr="City with solid fill">
            <a:extLst>
              <a:ext uri="{FF2B5EF4-FFF2-40B4-BE49-F238E27FC236}">
                <a16:creationId xmlns:a16="http://schemas.microsoft.com/office/drawing/2014/main" id="{FCDF9A1C-1DDC-4E2C-8ED0-24A2C4ED37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5105" y="3503123"/>
            <a:ext cx="914400" cy="914400"/>
          </a:xfrm>
          <a:prstGeom prst="rect">
            <a:avLst/>
          </a:prstGeom>
        </p:spPr>
      </p:pic>
      <p:grpSp>
        <p:nvGrpSpPr>
          <p:cNvPr id="41" name="Group 40">
            <a:extLst>
              <a:ext uri="{FF2B5EF4-FFF2-40B4-BE49-F238E27FC236}">
                <a16:creationId xmlns:a16="http://schemas.microsoft.com/office/drawing/2014/main" id="{B98269CD-942A-41D6-86FD-5782B84270CB}"/>
              </a:ext>
            </a:extLst>
          </p:cNvPr>
          <p:cNvGrpSpPr/>
          <p:nvPr/>
        </p:nvGrpSpPr>
        <p:grpSpPr>
          <a:xfrm>
            <a:off x="0" y="6499129"/>
            <a:ext cx="11444140" cy="324677"/>
            <a:chOff x="0" y="6058468"/>
            <a:chExt cx="11444140" cy="324677"/>
          </a:xfrm>
        </p:grpSpPr>
        <p:cxnSp>
          <p:nvCxnSpPr>
            <p:cNvPr id="42" name="Straight Arrow Connector 41">
              <a:extLst>
                <a:ext uri="{FF2B5EF4-FFF2-40B4-BE49-F238E27FC236}">
                  <a16:creationId xmlns:a16="http://schemas.microsoft.com/office/drawing/2014/main" id="{4A5A94D5-A81F-4ADB-A5D1-23FE80F3632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01332C0-FB25-4611-8E5B-518186ED80EB}"/>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5A7241B-521C-4C20-9348-06C4C02293B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5" name="Oval 44">
              <a:extLst>
                <a:ext uri="{FF2B5EF4-FFF2-40B4-BE49-F238E27FC236}">
                  <a16:creationId xmlns:a16="http://schemas.microsoft.com/office/drawing/2014/main" id="{F3644931-B5B6-4C90-97D6-44EEE0A6A2A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DFD266B-62D3-4A03-8831-3E6FE0EFA8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C785459-26DF-4F1E-A0BA-7B91BE369820}"/>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8" name="TextBox 47">
              <a:extLst>
                <a:ext uri="{FF2B5EF4-FFF2-40B4-BE49-F238E27FC236}">
                  <a16:creationId xmlns:a16="http://schemas.microsoft.com/office/drawing/2014/main" id="{4EE6141F-375B-4C8B-BF93-60F560CF09DB}"/>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solidFill>
                    <a:schemeClr val="accent1"/>
                  </a:solidFill>
                </a:rPr>
                <a:t>Modern apps</a:t>
              </a:r>
            </a:p>
          </p:txBody>
        </p:sp>
        <p:sp>
          <p:nvSpPr>
            <p:cNvPr id="49" name="TextBox 48">
              <a:extLst>
                <a:ext uri="{FF2B5EF4-FFF2-40B4-BE49-F238E27FC236}">
                  <a16:creationId xmlns:a16="http://schemas.microsoft.com/office/drawing/2014/main" id="{FDAA7FD3-C20E-4103-8F57-727D78EFC49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0" name="TextBox 49">
              <a:extLst>
                <a:ext uri="{FF2B5EF4-FFF2-40B4-BE49-F238E27FC236}">
                  <a16:creationId xmlns:a16="http://schemas.microsoft.com/office/drawing/2014/main" id="{B9C91B69-11B8-4477-BDA4-B3C41B118289}"/>
                </a:ext>
              </a:extLst>
            </p:cNvPr>
            <p:cNvSpPr txBox="1"/>
            <p:nvPr/>
          </p:nvSpPr>
          <p:spPr>
            <a:xfrm>
              <a:off x="5074260" y="6244645"/>
              <a:ext cx="983716"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Catch the bus</a:t>
              </a:r>
            </a:p>
          </p:txBody>
        </p:sp>
        <p:sp>
          <p:nvSpPr>
            <p:cNvPr id="51" name="TextBox 50">
              <a:extLst>
                <a:ext uri="{FF2B5EF4-FFF2-40B4-BE49-F238E27FC236}">
                  <a16:creationId xmlns:a16="http://schemas.microsoft.com/office/drawing/2014/main" id="{FF21E223-06BF-465B-9578-6C437785C5E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2" name="TextBox 51">
              <a:extLst>
                <a:ext uri="{FF2B5EF4-FFF2-40B4-BE49-F238E27FC236}">
                  <a16:creationId xmlns:a16="http://schemas.microsoft.com/office/drawing/2014/main" id="{8F816D66-CCD7-42B0-A5A8-61C08177D699}"/>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552725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9"/>
                                        </p:tgtEl>
                                      </p:cBhvr>
                                    </p:animEffect>
                                    <p:set>
                                      <p:cBhvr>
                                        <p:cTn id="23" dur="1" fill="hold">
                                          <p:stCondLst>
                                            <p:cond delay="499"/>
                                          </p:stCondLst>
                                        </p:cTn>
                                        <p:tgtEl>
                                          <p:spTgt spid="19"/>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childTnLst>
                          </p:cTn>
                        </p:par>
                        <p:par>
                          <p:cTn id="57" fill="hold">
                            <p:stCondLst>
                              <p:cond delay="1500"/>
                            </p:stCondLst>
                            <p:childTnLst>
                              <p:par>
                                <p:cTn id="58" presetID="10" presetClass="entr" presetSubtype="0"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par>
                          <p:cTn id="65" fill="hold">
                            <p:stCondLst>
                              <p:cond delay="2500"/>
                            </p:stCondLst>
                            <p:childTnLst>
                              <p:par>
                                <p:cTn id="66" presetID="10" presetClass="entr" presetSubtype="0"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fade">
                                      <p:cBhvr>
                                        <p:cTn id="68" dur="500"/>
                                        <p:tgtEl>
                                          <p:spTgt spid="39"/>
                                        </p:tgtEl>
                                      </p:cBhvr>
                                    </p:animEffect>
                                  </p:childTnLst>
                                </p:cTn>
                              </p:par>
                            </p:childTnLst>
                          </p:cTn>
                        </p:par>
                        <p:par>
                          <p:cTn id="69" fill="hold">
                            <p:stCondLst>
                              <p:cond delay="3000"/>
                            </p:stCondLst>
                            <p:childTnLst>
                              <p:par>
                                <p:cTn id="70" presetID="10" presetClass="entr" presetSubtype="0" fill="hold" grpId="0" nodeType="after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9954" y="649892"/>
            <a:ext cx="914400" cy="914400"/>
          </a:xfrm>
          <a:prstGeom prst="rect">
            <a:avLst/>
          </a:prstGeom>
        </p:spPr>
      </p:pic>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0" cy="1191265"/>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13"/>
          <a:stretch>
            <a:fillRect/>
          </a:stretch>
        </p:blipFill>
        <p:spPr>
          <a:xfrm>
            <a:off x="7497175" y="3456549"/>
            <a:ext cx="889046" cy="889046"/>
          </a:xfrm>
          <a:prstGeom prst="rect">
            <a:avLst/>
          </a:prstGeom>
        </p:spPr>
      </p:pic>
    </p:spTree>
    <p:extLst>
      <p:ext uri="{BB962C8B-B14F-4D97-AF65-F5344CB8AC3E}">
        <p14:creationId xmlns:p14="http://schemas.microsoft.com/office/powerpoint/2010/main" val="12985851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pic>
        <p:nvPicPr>
          <p:cNvPr id="118" name="Graphic 49">
            <a:extLst>
              <a:ext uri="{FF2B5EF4-FFF2-40B4-BE49-F238E27FC236}">
                <a16:creationId xmlns:a16="http://schemas.microsoft.com/office/drawing/2014/main" id="{7075E1EA-2D82-4C82-A6AF-9B6CEE26C0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6311" y="2318309"/>
            <a:ext cx="356877" cy="356877"/>
          </a:xfrm>
          <a:prstGeom prst="rect">
            <a:avLst/>
          </a:prstGeom>
        </p:spPr>
      </p:pic>
      <p:sp>
        <p:nvSpPr>
          <p:cNvPr id="120" name="TextBox 50">
            <a:extLst>
              <a:ext uri="{FF2B5EF4-FFF2-40B4-BE49-F238E27FC236}">
                <a16:creationId xmlns:a16="http://schemas.microsoft.com/office/drawing/2014/main" id="{C98ED521-E60A-49B7-AE7D-051D17A75616}"/>
              </a:ext>
            </a:extLst>
          </p:cNvPr>
          <p:cNvSpPr txBox="1"/>
          <p:nvPr/>
        </p:nvSpPr>
        <p:spPr>
          <a:xfrm>
            <a:off x="5982610" y="2663460"/>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04" name="Straight Arrow Connector 103">
            <a:extLst>
              <a:ext uri="{FF2B5EF4-FFF2-40B4-BE49-F238E27FC236}">
                <a16:creationId xmlns:a16="http://schemas.microsoft.com/office/drawing/2014/main" id="{A93245DD-712E-4624-9155-955877FB2F50}"/>
              </a:ext>
            </a:extLst>
          </p:cNvPr>
          <p:cNvCxnSpPr>
            <a:cxnSpLocks/>
          </p:cNvCxnSpPr>
          <p:nvPr/>
        </p:nvCxnSpPr>
        <p:spPr>
          <a:xfrm>
            <a:off x="8745118" y="2496030"/>
            <a:ext cx="1145376" cy="0"/>
          </a:xfrm>
          <a:prstGeom prst="straightConnector1">
            <a:avLst/>
          </a:prstGeom>
          <a:noFill/>
          <a:ln w="9525" cap="flat" cmpd="sng" algn="ctr">
            <a:solidFill>
              <a:srgbClr val="FFFFFF"/>
            </a:solidFill>
            <a:prstDash val="solid"/>
            <a:headEnd type="none" w="lg" len="med"/>
            <a:tailEnd type="triangle"/>
          </a:ln>
          <a:effectLst/>
        </p:spPr>
      </p:cxnSp>
      <p:sp>
        <p:nvSpPr>
          <p:cNvPr id="7" name="TextBox 50">
            <a:extLst>
              <a:ext uri="{FF2B5EF4-FFF2-40B4-BE49-F238E27FC236}">
                <a16:creationId xmlns:a16="http://schemas.microsoft.com/office/drawing/2014/main" id="{222A4424-7CD2-4EF0-94A5-292302308BEA}"/>
              </a:ext>
            </a:extLst>
          </p:cNvPr>
          <p:cNvSpPr txBox="1"/>
          <p:nvPr/>
        </p:nvSpPr>
        <p:spPr>
          <a:xfrm>
            <a:off x="7508766" y="2705206"/>
            <a:ext cx="1784891"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Logic App</a:t>
            </a:r>
          </a:p>
        </p:txBody>
      </p:sp>
      <p:cxnSp>
        <p:nvCxnSpPr>
          <p:cNvPr id="21" name="Straight Arrow Connector 20">
            <a:extLst>
              <a:ext uri="{FF2B5EF4-FFF2-40B4-BE49-F238E27FC236}">
                <a16:creationId xmlns:a16="http://schemas.microsoft.com/office/drawing/2014/main" id="{229992D0-694E-46DD-B1DC-AFD2B83325B6}"/>
              </a:ext>
            </a:extLst>
          </p:cNvPr>
          <p:cNvCxnSpPr>
            <a:cxnSpLocks/>
            <a:stCxn id="118" idx="3"/>
          </p:cNvCxnSpPr>
          <p:nvPr/>
        </p:nvCxnSpPr>
        <p:spPr>
          <a:xfrm>
            <a:off x="6683188" y="2496748"/>
            <a:ext cx="1369561" cy="0"/>
          </a:xfrm>
          <a:prstGeom prst="straightConnector1">
            <a:avLst/>
          </a:prstGeom>
          <a:noFill/>
          <a:ln w="9525" cap="flat" cmpd="sng" algn="ctr">
            <a:solidFill>
              <a:srgbClr val="FFFFFF"/>
            </a:solidFill>
            <a:prstDash val="solid"/>
            <a:headEnd type="none" w="lg" len="med"/>
            <a:tailEnd type="triangle"/>
          </a:ln>
          <a:effectLst/>
        </p:spPr>
      </p:cxnSp>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9954" y="649892"/>
            <a:ext cx="914400" cy="914400"/>
          </a:xfrm>
          <a:prstGeom prst="rect">
            <a:avLst/>
          </a:prstGeom>
        </p:spPr>
      </p:pic>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2040" cy="595856"/>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BCA9FA5E-005C-4F76-8848-1CDDABF61579}"/>
              </a:ext>
            </a:extLst>
          </p:cNvPr>
          <p:cNvCxnSpPr>
            <a:cxnSpLocks/>
            <a:stCxn id="120" idx="2"/>
            <a:endCxn id="99" idx="0"/>
          </p:cNvCxnSpPr>
          <p:nvPr/>
        </p:nvCxnSpPr>
        <p:spPr>
          <a:xfrm>
            <a:off x="6503206" y="3032792"/>
            <a:ext cx="4160" cy="724427"/>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D5B9D00B-F21E-4FAD-9F52-26C386B74E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58562" y="2253380"/>
            <a:ext cx="485300" cy="485300"/>
          </a:xfrm>
          <a:prstGeom prst="rect">
            <a:avLst/>
          </a:prstGeom>
        </p:spPr>
      </p:pic>
      <p:pic>
        <p:nvPicPr>
          <p:cNvPr id="6" name="Graphic 5" descr="Envelope with solid fill">
            <a:extLst>
              <a:ext uri="{FF2B5EF4-FFF2-40B4-BE49-F238E27FC236}">
                <a16:creationId xmlns:a16="http://schemas.microsoft.com/office/drawing/2014/main" id="{307AC670-3B01-4ABA-B75D-5EDD2E5B3D3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12033" y="2218290"/>
            <a:ext cx="542950" cy="542950"/>
          </a:xfrm>
          <a:prstGeom prst="rect">
            <a:avLst/>
          </a:prstGeom>
        </p:spPr>
      </p:pic>
      <p:sp>
        <p:nvSpPr>
          <p:cNvPr id="15" name="TextBox 50">
            <a:extLst>
              <a:ext uri="{FF2B5EF4-FFF2-40B4-BE49-F238E27FC236}">
                <a16:creationId xmlns:a16="http://schemas.microsoft.com/office/drawing/2014/main" id="{5B84139A-4656-484C-9575-D541A96822F2}"/>
              </a:ext>
            </a:extLst>
          </p:cNvPr>
          <p:cNvSpPr txBox="1"/>
          <p:nvPr/>
        </p:nvSpPr>
        <p:spPr>
          <a:xfrm>
            <a:off x="9423620" y="2685925"/>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Notifications via Outlook/Gmail</a:t>
            </a: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19"/>
          <a:stretch>
            <a:fillRect/>
          </a:stretch>
        </p:blipFill>
        <p:spPr>
          <a:xfrm>
            <a:off x="7497175" y="3456549"/>
            <a:ext cx="889046" cy="889046"/>
          </a:xfrm>
          <a:prstGeom prst="rect">
            <a:avLst/>
          </a:prstGeom>
        </p:spPr>
      </p:pic>
      <p:sp>
        <p:nvSpPr>
          <p:cNvPr id="3" name="Rectangle: Rounded Corners 2">
            <a:extLst>
              <a:ext uri="{FF2B5EF4-FFF2-40B4-BE49-F238E27FC236}">
                <a16:creationId xmlns:a16="http://schemas.microsoft.com/office/drawing/2014/main" id="{25378C46-C136-4294-9DC5-7B5F06630C1C}"/>
              </a:ext>
            </a:extLst>
          </p:cNvPr>
          <p:cNvSpPr/>
          <p:nvPr/>
        </p:nvSpPr>
        <p:spPr bwMode="auto">
          <a:xfrm>
            <a:off x="5982610" y="2218290"/>
            <a:ext cx="4984070" cy="806811"/>
          </a:xfrm>
          <a:prstGeom prst="round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983448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Functions and Logic Apps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58797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Functions and Logic Apps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pic>
        <p:nvPicPr>
          <p:cNvPr id="4" name="FuncsLogicApp">
            <a:hlinkClick r:id="" action="ppaction://media"/>
            <a:extLst>
              <a:ext uri="{FF2B5EF4-FFF2-40B4-BE49-F238E27FC236}">
                <a16:creationId xmlns:a16="http://schemas.microsoft.com/office/drawing/2014/main" id="{4DF7170C-819D-4642-A137-4A5A17B659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68769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dirty="0"/>
              <a:t>Azure Functions and Logic Apps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2512817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A4D4D-0DC8-48CA-BD97-F3BC2CA5E4A9}"/>
              </a:ext>
            </a:extLst>
          </p:cNvPr>
          <p:cNvSpPr>
            <a:spLocks noGrp="1"/>
          </p:cNvSpPr>
          <p:nvPr>
            <p:ph type="title"/>
          </p:nvPr>
        </p:nvSpPr>
        <p:spPr>
          <a:xfrm>
            <a:off x="588263" y="443393"/>
            <a:ext cx="11018520" cy="553920"/>
          </a:xfrm>
        </p:spPr>
        <p:txBody>
          <a:bodyPr/>
          <a:lstStyle/>
          <a:p>
            <a:r>
              <a:rPr lang="en-US" dirty="0"/>
              <a:t>Goal: Integrate Public Transportation Data into App</a:t>
            </a:r>
          </a:p>
        </p:txBody>
      </p:sp>
      <p:sp>
        <p:nvSpPr>
          <p:cNvPr id="5" name="Text Placeholder 4">
            <a:extLst>
              <a:ext uri="{FF2B5EF4-FFF2-40B4-BE49-F238E27FC236}">
                <a16:creationId xmlns:a16="http://schemas.microsoft.com/office/drawing/2014/main" id="{FFD2A123-74CA-4524-8569-00ED3A63BE79}"/>
              </a:ext>
            </a:extLst>
          </p:cNvPr>
          <p:cNvSpPr>
            <a:spLocks noGrp="1"/>
          </p:cNvSpPr>
          <p:nvPr>
            <p:ph type="body" sz="quarter" idx="10"/>
          </p:nvPr>
        </p:nvSpPr>
        <p:spPr>
          <a:xfrm>
            <a:off x="584201" y="1582921"/>
            <a:ext cx="3588406" cy="3767185"/>
          </a:xfrm>
        </p:spPr>
        <p:txBody>
          <a:bodyPr vert="horz" wrap="square" lIns="0" tIns="0" rIns="0" bIns="0" rtlCol="0">
            <a:spAutoFit/>
          </a:bodyPr>
          <a:lstStyle/>
          <a:p>
            <a:pPr marL="0" indent="0">
              <a:buNone/>
            </a:pPr>
            <a:r>
              <a:rPr lang="en-US" sz="2400"/>
              <a:t>Consumer:</a:t>
            </a:r>
          </a:p>
          <a:p>
            <a:pPr marL="0" indent="0">
              <a:buNone/>
            </a:pPr>
            <a:r>
              <a:rPr lang="en-US" sz="2400"/>
              <a:t>Azure Static Web App</a:t>
            </a:r>
          </a:p>
          <a:p>
            <a:pPr marL="0" indent="0">
              <a:buNone/>
            </a:pPr>
            <a:endParaRPr lang="en-US" sz="2400"/>
          </a:p>
          <a:p>
            <a:pPr marL="0" indent="0">
              <a:buNone/>
            </a:pPr>
            <a:r>
              <a:rPr lang="en-US" sz="2400"/>
              <a:t>Requirement: </a:t>
            </a:r>
          </a:p>
          <a:p>
            <a:pPr marL="0" indent="0">
              <a:buNone/>
            </a:pPr>
            <a:r>
              <a:rPr lang="en-US" sz="2400"/>
              <a:t>Data must be sent in WKT (Well-Known Text) format</a:t>
            </a:r>
          </a:p>
          <a:p>
            <a:pPr marL="0" indent="0">
              <a:buNone/>
            </a:pPr>
            <a:endParaRPr lang="en-US" sz="2400"/>
          </a:p>
          <a:p>
            <a:pPr marL="0" indent="0">
              <a:buNone/>
            </a:pPr>
            <a:r>
              <a:rPr lang="en-US" sz="2400"/>
              <a:t>GitHub Actions also allow for database deployment</a:t>
            </a:r>
          </a:p>
        </p:txBody>
      </p:sp>
      <p:pic>
        <p:nvPicPr>
          <p:cNvPr id="3074" name="Picture 2">
            <a:extLst>
              <a:ext uri="{FF2B5EF4-FFF2-40B4-BE49-F238E27FC236}">
                <a16:creationId xmlns:a16="http://schemas.microsoft.com/office/drawing/2014/main" id="{BD868943-25A9-4BC3-BCF6-0B26E7890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873" y="1627979"/>
            <a:ext cx="7396826" cy="3229366"/>
          </a:xfrm>
          <a:prstGeom prst="rect">
            <a:avLst/>
          </a:prstGeom>
          <a:noFill/>
          <a:ln w="12700">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3B2FB74F-5FB8-4A58-BBBD-5784460D0802}"/>
              </a:ext>
            </a:extLst>
          </p:cNvPr>
          <p:cNvGrpSpPr/>
          <p:nvPr/>
        </p:nvGrpSpPr>
        <p:grpSpPr>
          <a:xfrm>
            <a:off x="0" y="6499129"/>
            <a:ext cx="11444140" cy="324677"/>
            <a:chOff x="0" y="6058468"/>
            <a:chExt cx="11444140" cy="324677"/>
          </a:xfrm>
        </p:grpSpPr>
        <p:cxnSp>
          <p:nvCxnSpPr>
            <p:cNvPr id="18" name="Straight Arrow Connector 17">
              <a:extLst>
                <a:ext uri="{FF2B5EF4-FFF2-40B4-BE49-F238E27FC236}">
                  <a16:creationId xmlns:a16="http://schemas.microsoft.com/office/drawing/2014/main" id="{318FC93A-1586-49F7-98FE-576313B429B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305F57CC-5E4B-4394-85B3-0FF71954EB63}"/>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323F33A6-F924-4CBD-8A25-90AEC29A1ED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798E4702-3347-47CC-9CCD-27DDAD1B5C7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708A4D33-4C2E-4E7B-9300-07B087F8E22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B04044BF-92F2-4E62-A729-602F87572518}"/>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6" name="TextBox 35">
              <a:extLst>
                <a:ext uri="{FF2B5EF4-FFF2-40B4-BE49-F238E27FC236}">
                  <a16:creationId xmlns:a16="http://schemas.microsoft.com/office/drawing/2014/main" id="{621B6B77-A7E2-4233-A1CB-B5890967A288}"/>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37" name="TextBox 36">
              <a:extLst>
                <a:ext uri="{FF2B5EF4-FFF2-40B4-BE49-F238E27FC236}">
                  <a16:creationId xmlns:a16="http://schemas.microsoft.com/office/drawing/2014/main" id="{1694B59B-0957-4116-BC87-F2C9804243D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8" name="TextBox 37">
              <a:extLst>
                <a:ext uri="{FF2B5EF4-FFF2-40B4-BE49-F238E27FC236}">
                  <a16:creationId xmlns:a16="http://schemas.microsoft.com/office/drawing/2014/main" id="{29B279DC-649A-4302-84C2-CB13182FB26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Catch the bus</a:t>
              </a:r>
            </a:p>
          </p:txBody>
        </p:sp>
        <p:sp>
          <p:nvSpPr>
            <p:cNvPr id="39" name="TextBox 38">
              <a:extLst>
                <a:ext uri="{FF2B5EF4-FFF2-40B4-BE49-F238E27FC236}">
                  <a16:creationId xmlns:a16="http://schemas.microsoft.com/office/drawing/2014/main" id="{E8751A9B-0A8F-4044-95BA-67A120A86DC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47969FFB-FBAB-41AE-A863-221213CDF179}"/>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33607919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pic>
        <p:nvPicPr>
          <p:cNvPr id="118" name="Graphic 49">
            <a:extLst>
              <a:ext uri="{FF2B5EF4-FFF2-40B4-BE49-F238E27FC236}">
                <a16:creationId xmlns:a16="http://schemas.microsoft.com/office/drawing/2014/main" id="{7075E1EA-2D82-4C82-A6AF-9B6CEE26C0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6311" y="2318309"/>
            <a:ext cx="356877" cy="356877"/>
          </a:xfrm>
          <a:prstGeom prst="rect">
            <a:avLst/>
          </a:prstGeom>
        </p:spPr>
      </p:pic>
      <p:sp>
        <p:nvSpPr>
          <p:cNvPr id="120" name="TextBox 50">
            <a:extLst>
              <a:ext uri="{FF2B5EF4-FFF2-40B4-BE49-F238E27FC236}">
                <a16:creationId xmlns:a16="http://schemas.microsoft.com/office/drawing/2014/main" id="{C98ED521-E60A-49B7-AE7D-051D17A75616}"/>
              </a:ext>
            </a:extLst>
          </p:cNvPr>
          <p:cNvSpPr txBox="1"/>
          <p:nvPr/>
        </p:nvSpPr>
        <p:spPr>
          <a:xfrm>
            <a:off x="5982610" y="2663460"/>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04" name="Straight Arrow Connector 103">
            <a:extLst>
              <a:ext uri="{FF2B5EF4-FFF2-40B4-BE49-F238E27FC236}">
                <a16:creationId xmlns:a16="http://schemas.microsoft.com/office/drawing/2014/main" id="{A93245DD-712E-4624-9155-955877FB2F50}"/>
              </a:ext>
            </a:extLst>
          </p:cNvPr>
          <p:cNvCxnSpPr>
            <a:cxnSpLocks/>
          </p:cNvCxnSpPr>
          <p:nvPr/>
        </p:nvCxnSpPr>
        <p:spPr>
          <a:xfrm>
            <a:off x="8745118" y="2496030"/>
            <a:ext cx="1145376" cy="0"/>
          </a:xfrm>
          <a:prstGeom prst="straightConnector1">
            <a:avLst/>
          </a:prstGeom>
          <a:noFill/>
          <a:ln w="9525" cap="flat" cmpd="sng" algn="ctr">
            <a:solidFill>
              <a:srgbClr val="FFFFFF"/>
            </a:solidFill>
            <a:prstDash val="solid"/>
            <a:headEnd type="none" w="lg" len="med"/>
            <a:tailEnd type="triangle"/>
          </a:ln>
          <a:effectLst/>
        </p:spPr>
      </p:cxnSp>
      <p:sp>
        <p:nvSpPr>
          <p:cNvPr id="7" name="TextBox 50">
            <a:extLst>
              <a:ext uri="{FF2B5EF4-FFF2-40B4-BE49-F238E27FC236}">
                <a16:creationId xmlns:a16="http://schemas.microsoft.com/office/drawing/2014/main" id="{222A4424-7CD2-4EF0-94A5-292302308BEA}"/>
              </a:ext>
            </a:extLst>
          </p:cNvPr>
          <p:cNvSpPr txBox="1"/>
          <p:nvPr/>
        </p:nvSpPr>
        <p:spPr>
          <a:xfrm>
            <a:off x="7508766" y="2705206"/>
            <a:ext cx="1784891"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Logic App</a:t>
            </a:r>
          </a:p>
        </p:txBody>
      </p:sp>
      <p:cxnSp>
        <p:nvCxnSpPr>
          <p:cNvPr id="21" name="Straight Arrow Connector 20">
            <a:extLst>
              <a:ext uri="{FF2B5EF4-FFF2-40B4-BE49-F238E27FC236}">
                <a16:creationId xmlns:a16="http://schemas.microsoft.com/office/drawing/2014/main" id="{229992D0-694E-46DD-B1DC-AFD2B83325B6}"/>
              </a:ext>
            </a:extLst>
          </p:cNvPr>
          <p:cNvCxnSpPr>
            <a:cxnSpLocks/>
            <a:stCxn id="118" idx="3"/>
          </p:cNvCxnSpPr>
          <p:nvPr/>
        </p:nvCxnSpPr>
        <p:spPr>
          <a:xfrm>
            <a:off x="6683188" y="2496748"/>
            <a:ext cx="1369561" cy="0"/>
          </a:xfrm>
          <a:prstGeom prst="straightConnector1">
            <a:avLst/>
          </a:prstGeom>
          <a:noFill/>
          <a:ln w="9525" cap="flat" cmpd="sng" algn="ctr">
            <a:solidFill>
              <a:srgbClr val="FFFFFF"/>
            </a:solidFill>
            <a:prstDash val="solid"/>
            <a:headEnd type="none" w="lg" len="med"/>
            <a:tailEnd type="triangle"/>
          </a:ln>
          <a:effectLst/>
        </p:spPr>
      </p:cxnSp>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9954" y="649892"/>
            <a:ext cx="914400" cy="914400"/>
          </a:xfrm>
          <a:prstGeom prst="rect">
            <a:avLst/>
          </a:prstGeom>
        </p:spPr>
      </p:pic>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2040" cy="595856"/>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BCA9FA5E-005C-4F76-8848-1CDDABF61579}"/>
              </a:ext>
            </a:extLst>
          </p:cNvPr>
          <p:cNvCxnSpPr>
            <a:cxnSpLocks/>
            <a:stCxn id="120" idx="2"/>
            <a:endCxn id="99" idx="0"/>
          </p:cNvCxnSpPr>
          <p:nvPr/>
        </p:nvCxnSpPr>
        <p:spPr>
          <a:xfrm>
            <a:off x="6503206" y="3032792"/>
            <a:ext cx="4160" cy="724427"/>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D5B9D00B-F21E-4FAD-9F52-26C386B74E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58562" y="2253380"/>
            <a:ext cx="485300" cy="485300"/>
          </a:xfrm>
          <a:prstGeom prst="rect">
            <a:avLst/>
          </a:prstGeom>
        </p:spPr>
      </p:pic>
      <p:pic>
        <p:nvPicPr>
          <p:cNvPr id="6" name="Graphic 5" descr="Envelope with solid fill">
            <a:extLst>
              <a:ext uri="{FF2B5EF4-FFF2-40B4-BE49-F238E27FC236}">
                <a16:creationId xmlns:a16="http://schemas.microsoft.com/office/drawing/2014/main" id="{307AC670-3B01-4ABA-B75D-5EDD2E5B3D3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12033" y="2218290"/>
            <a:ext cx="542950" cy="542950"/>
          </a:xfrm>
          <a:prstGeom prst="rect">
            <a:avLst/>
          </a:prstGeom>
        </p:spPr>
      </p:pic>
      <p:sp>
        <p:nvSpPr>
          <p:cNvPr id="15" name="TextBox 50">
            <a:extLst>
              <a:ext uri="{FF2B5EF4-FFF2-40B4-BE49-F238E27FC236}">
                <a16:creationId xmlns:a16="http://schemas.microsoft.com/office/drawing/2014/main" id="{5B84139A-4656-484C-9575-D541A96822F2}"/>
              </a:ext>
            </a:extLst>
          </p:cNvPr>
          <p:cNvSpPr txBox="1"/>
          <p:nvPr/>
        </p:nvSpPr>
        <p:spPr>
          <a:xfrm>
            <a:off x="9423620" y="2685925"/>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Notifications via Outlook/Gmail</a:t>
            </a: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19"/>
          <a:stretch>
            <a:fillRect/>
          </a:stretch>
        </p:blipFill>
        <p:spPr>
          <a:xfrm>
            <a:off x="7497175" y="3456549"/>
            <a:ext cx="889046" cy="889046"/>
          </a:xfrm>
          <a:prstGeom prst="rect">
            <a:avLst/>
          </a:prstGeom>
        </p:spPr>
      </p:pic>
    </p:spTree>
    <p:extLst>
      <p:ext uri="{BB962C8B-B14F-4D97-AF65-F5344CB8AC3E}">
        <p14:creationId xmlns:p14="http://schemas.microsoft.com/office/powerpoint/2010/main" val="10984117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70" name="Rectangle 69">
            <a:extLst>
              <a:ext uri="{FF2B5EF4-FFF2-40B4-BE49-F238E27FC236}">
                <a16:creationId xmlns:a16="http://schemas.microsoft.com/office/drawing/2014/main" id="{E37F7889-21F2-447D-AF5D-890DBC1DFF53}"/>
              </a:ext>
            </a:extLst>
          </p:cNvPr>
          <p:cNvSpPr/>
          <p:nvPr/>
        </p:nvSpPr>
        <p:spPr bwMode="auto">
          <a:xfrm>
            <a:off x="1660989" y="3842721"/>
            <a:ext cx="498855" cy="369332"/>
          </a:xfrm>
          <a:prstGeom prst="rect">
            <a:avLst/>
          </a:prstGeom>
          <a:no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Web</a:t>
            </a:r>
          </a:p>
        </p:txBody>
      </p:sp>
      <p:sp>
        <p:nvSpPr>
          <p:cNvPr id="75" name="Freeform: Shape 74">
            <a:extLst>
              <a:ext uri="{FF2B5EF4-FFF2-40B4-BE49-F238E27FC236}">
                <a16:creationId xmlns:a16="http://schemas.microsoft.com/office/drawing/2014/main" id="{7555F58A-97D9-41DE-B7AD-40B33B5B9ABC}"/>
              </a:ext>
            </a:extLst>
          </p:cNvPr>
          <p:cNvSpPr/>
          <p:nvPr/>
        </p:nvSpPr>
        <p:spPr>
          <a:xfrm rot="21393977">
            <a:off x="1908754" y="3797232"/>
            <a:ext cx="2744" cy="2590"/>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14402EF-90A6-42C6-92A1-A29B90BA4C2C}"/>
              </a:ext>
            </a:extLst>
          </p:cNvPr>
          <p:cNvSpPr/>
          <p:nvPr/>
        </p:nvSpPr>
        <p:spPr>
          <a:xfrm rot="21393977">
            <a:off x="1908754" y="3701878"/>
            <a:ext cx="2744" cy="2590"/>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BEB2D42-FF01-4755-AE88-53A3786027DF}"/>
              </a:ext>
            </a:extLst>
          </p:cNvPr>
          <p:cNvSpPr/>
          <p:nvPr/>
        </p:nvSpPr>
        <p:spPr>
          <a:xfrm rot="21393977">
            <a:off x="1758509" y="3675625"/>
            <a:ext cx="260619" cy="246046"/>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B072C8-BB21-4651-8977-C50E6E1B7050}"/>
              </a:ext>
            </a:extLst>
          </p:cNvPr>
          <p:cNvSpPr/>
          <p:nvPr/>
        </p:nvSpPr>
        <p:spPr>
          <a:xfrm rot="21393977">
            <a:off x="1888179" y="3676070"/>
            <a:ext cx="2744" cy="246046"/>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8C782B4-BA1A-4BF2-AA82-36FDC3D97F54}"/>
              </a:ext>
            </a:extLst>
          </p:cNvPr>
          <p:cNvSpPr/>
          <p:nvPr/>
        </p:nvSpPr>
        <p:spPr>
          <a:xfrm rot="21393977">
            <a:off x="1757538" y="3738755"/>
            <a:ext cx="263363" cy="121728"/>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7850CA8-C6D9-4B84-8FF5-483E9F2AA6D0}"/>
              </a:ext>
            </a:extLst>
          </p:cNvPr>
          <p:cNvSpPr/>
          <p:nvPr/>
        </p:nvSpPr>
        <p:spPr>
          <a:xfrm rot="21393977">
            <a:off x="1825098" y="3675150"/>
            <a:ext cx="128938" cy="248636"/>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E4D0611-EB74-42C1-9711-88EF6364BDDF}"/>
              </a:ext>
            </a:extLst>
          </p:cNvPr>
          <p:cNvSpPr/>
          <p:nvPr/>
        </p:nvSpPr>
        <p:spPr>
          <a:xfrm rot="21393977">
            <a:off x="1759011" y="3797707"/>
            <a:ext cx="260619" cy="2590"/>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18FE129-FD13-4A1F-A2CE-5B39F8019F66}"/>
              </a:ext>
            </a:extLst>
          </p:cNvPr>
          <p:cNvSpPr/>
          <p:nvPr/>
        </p:nvSpPr>
        <p:spPr>
          <a:xfrm rot="21393977">
            <a:off x="1877445" y="3846986"/>
            <a:ext cx="24690" cy="23309"/>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D659EE89-2546-4A97-BFD0-C406721AFDB7}"/>
              </a:ext>
            </a:extLst>
          </p:cNvPr>
          <p:cNvSpPr/>
          <p:nvPr/>
        </p:nvSpPr>
        <p:spPr>
          <a:xfrm rot="21393977">
            <a:off x="1816269" y="3789390"/>
            <a:ext cx="19203" cy="18129"/>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6D72FF6F-EC2C-4E0A-ABF8-6660A269F113}"/>
              </a:ext>
            </a:extLst>
          </p:cNvPr>
          <p:cNvSpPr/>
          <p:nvPr/>
        </p:nvSpPr>
        <p:spPr>
          <a:xfrm rot="21393977">
            <a:off x="1876154" y="3785820"/>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1921150-1857-4E69-B066-D0A04779FE76}"/>
              </a:ext>
            </a:extLst>
          </p:cNvPr>
          <p:cNvSpPr/>
          <p:nvPr/>
        </p:nvSpPr>
        <p:spPr>
          <a:xfrm rot="21393977">
            <a:off x="1876154" y="3726614"/>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6053D2BD-CB9C-40B3-B324-D64479B16805}"/>
              </a:ext>
            </a:extLst>
          </p:cNvPr>
          <p:cNvSpPr/>
          <p:nvPr/>
        </p:nvSpPr>
        <p:spPr>
          <a:xfrm rot="21393977">
            <a:off x="1938351" y="3785820"/>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B4311CD-F57D-4B1B-82EE-14E5B12FDC4B}"/>
              </a:ext>
            </a:extLst>
          </p:cNvPr>
          <p:cNvSpPr/>
          <p:nvPr/>
        </p:nvSpPr>
        <p:spPr>
          <a:xfrm rot="21393977">
            <a:off x="1937609" y="3844377"/>
            <a:ext cx="13717" cy="12949"/>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8336206A-29B3-4F1A-A4CC-510AA1AEE609}"/>
              </a:ext>
            </a:extLst>
          </p:cNvPr>
          <p:cNvSpPr/>
          <p:nvPr/>
        </p:nvSpPr>
        <p:spPr>
          <a:xfrm rot="21393977">
            <a:off x="1826484" y="3844377"/>
            <a:ext cx="13717" cy="12949"/>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776B2BF8-6A98-43BE-B030-C3F9D739D488}"/>
              </a:ext>
            </a:extLst>
          </p:cNvPr>
          <p:cNvSpPr/>
          <p:nvPr/>
        </p:nvSpPr>
        <p:spPr>
          <a:xfrm rot="21393977">
            <a:off x="1937609" y="3739320"/>
            <a:ext cx="13717" cy="12949"/>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5AA8E4B-82ED-4EC4-93AD-E41D35E3878F}"/>
              </a:ext>
            </a:extLst>
          </p:cNvPr>
          <p:cNvSpPr/>
          <p:nvPr/>
        </p:nvSpPr>
        <p:spPr>
          <a:xfrm rot="21393977">
            <a:off x="1826484" y="3739320"/>
            <a:ext cx="13717" cy="12949"/>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Arrow Connector 94">
            <a:extLst>
              <a:ext uri="{FF2B5EF4-FFF2-40B4-BE49-F238E27FC236}">
                <a16:creationId xmlns:a16="http://schemas.microsoft.com/office/drawing/2014/main" id="{922D59B1-7167-401E-9054-7FA6400D03C6}"/>
              </a:ext>
            </a:extLst>
          </p:cNvPr>
          <p:cNvCxnSpPr>
            <a:cxnSpLocks/>
            <a:stCxn id="70" idx="3"/>
          </p:cNvCxnSpPr>
          <p:nvPr/>
        </p:nvCxnSpPr>
        <p:spPr>
          <a:xfrm flipV="1">
            <a:off x="2159844" y="4021892"/>
            <a:ext cx="507461" cy="5495"/>
          </a:xfrm>
          <a:prstGeom prst="straightConnector1">
            <a:avLst/>
          </a:prstGeom>
          <a:noFill/>
          <a:ln w="9525" cap="flat" cmpd="sng" algn="ctr">
            <a:solidFill>
              <a:srgbClr val="FFFFFF"/>
            </a:solidFill>
            <a:prstDash val="solid"/>
            <a:headEnd type="none" w="lg" len="med"/>
            <a:tailEnd type="triangle"/>
          </a:ln>
          <a:effectLst/>
        </p:spPr>
      </p:cxn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sp>
        <p:nvSpPr>
          <p:cNvPr id="100" name="TextBox 76">
            <a:extLst>
              <a:ext uri="{FF2B5EF4-FFF2-40B4-BE49-F238E27FC236}">
                <a16:creationId xmlns:a16="http://schemas.microsoft.com/office/drawing/2014/main" id="{84F1583C-8681-44E8-B077-147045F858BC}"/>
              </a:ext>
            </a:extLst>
          </p:cNvPr>
          <p:cNvSpPr txBox="1"/>
          <p:nvPr/>
        </p:nvSpPr>
        <p:spPr>
          <a:xfrm>
            <a:off x="2510989" y="2753563"/>
            <a:ext cx="784860" cy="432797"/>
          </a:xfrm>
          <a:prstGeom prst="rect">
            <a:avLst/>
          </a:prstGeom>
          <a:noFill/>
        </p:spPr>
        <p:txBody>
          <a:bodyPr wrap="square" lIns="0" tIns="9144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0"/>
              </a:spcBef>
              <a:spcAft>
                <a:spcPts val="600"/>
              </a:spcAft>
              <a:buClrTx/>
              <a:buSzTx/>
              <a:buFontTx/>
              <a:buNone/>
              <a:tabLst/>
              <a:defRPr/>
            </a:pPr>
            <a:r>
              <a:rPr kumimoji="0" lang="en-US" sz="1200" b="1" i="0" u="none" strike="noStrike" kern="1200" cap="none" spc="0" normalizeH="0" baseline="0" noProof="0">
                <a:ln w="3175">
                  <a:noFill/>
                </a:ln>
                <a:solidFill>
                  <a:srgbClr val="FFFFFF"/>
                </a:solidFill>
                <a:effectLst/>
                <a:uLnTx/>
                <a:uFillTx/>
                <a:latin typeface="Segoe UI"/>
                <a:ea typeface="+mn-ea"/>
                <a:cs typeface="Segoe UI Semilight"/>
              </a:rPr>
              <a:t>GitHub Actions</a:t>
            </a:r>
          </a:p>
        </p:txBody>
      </p:sp>
      <p:pic>
        <p:nvPicPr>
          <p:cNvPr id="101" name="Picture 100" descr="Image result for github logo white">
            <a:extLst>
              <a:ext uri="{FF2B5EF4-FFF2-40B4-BE49-F238E27FC236}">
                <a16:creationId xmlns:a16="http://schemas.microsoft.com/office/drawing/2014/main" id="{22566BD0-9554-4BB6-87F1-4314339F867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686062" y="2318309"/>
            <a:ext cx="435254" cy="435254"/>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BBD36849-73AA-46B5-8CBF-71D2C2693390}"/>
              </a:ext>
            </a:extLst>
          </p:cNvPr>
          <p:cNvCxnSpPr>
            <a:cxnSpLocks/>
            <a:stCxn id="100" idx="2"/>
          </p:cNvCxnSpPr>
          <p:nvPr/>
        </p:nvCxnSpPr>
        <p:spPr>
          <a:xfrm>
            <a:off x="2903419" y="3186360"/>
            <a:ext cx="2040" cy="595856"/>
          </a:xfrm>
          <a:prstGeom prst="straightConnector1">
            <a:avLst/>
          </a:prstGeom>
          <a:noFill/>
          <a:ln w="9525" cap="flat" cmpd="sng" algn="ctr">
            <a:solidFill>
              <a:srgbClr val="FFFFFF"/>
            </a:solidFill>
            <a:prstDash val="solid"/>
            <a:headEnd type="none" w="lg" len="med"/>
            <a:tailEnd type="triangle"/>
          </a:ln>
          <a:effectLst/>
        </p:spPr>
      </p:cxnSp>
      <p:sp>
        <p:nvSpPr>
          <p:cNvPr id="112" name="TextBox 72">
            <a:extLst>
              <a:ext uri="{FF2B5EF4-FFF2-40B4-BE49-F238E27FC236}">
                <a16:creationId xmlns:a16="http://schemas.microsoft.com/office/drawing/2014/main" id="{4E21B275-5461-48C6-AC14-C54B44A85E5E}"/>
              </a:ext>
            </a:extLst>
          </p:cNvPr>
          <p:cNvSpPr txBox="1"/>
          <p:nvPr/>
        </p:nvSpPr>
        <p:spPr>
          <a:xfrm>
            <a:off x="2376939" y="4299319"/>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Static Web App</a:t>
            </a:r>
          </a:p>
        </p:txBody>
      </p:sp>
      <p:pic>
        <p:nvPicPr>
          <p:cNvPr id="114" name="Graphic 73">
            <a:extLst>
              <a:ext uri="{FF2B5EF4-FFF2-40B4-BE49-F238E27FC236}">
                <a16:creationId xmlns:a16="http://schemas.microsoft.com/office/drawing/2014/main" id="{4B67CA2B-68EB-4DE0-9B60-AE96E50435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539" y="3797152"/>
            <a:ext cx="383991" cy="383991"/>
          </a:xfrm>
          <a:prstGeom prst="rect">
            <a:avLst/>
          </a:prstGeom>
        </p:spPr>
      </p:pic>
      <p:pic>
        <p:nvPicPr>
          <p:cNvPr id="118" name="Graphic 49">
            <a:extLst>
              <a:ext uri="{FF2B5EF4-FFF2-40B4-BE49-F238E27FC236}">
                <a16:creationId xmlns:a16="http://schemas.microsoft.com/office/drawing/2014/main" id="{7075E1EA-2D82-4C82-A6AF-9B6CEE26C0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6311" y="2318309"/>
            <a:ext cx="356877" cy="356877"/>
          </a:xfrm>
          <a:prstGeom prst="rect">
            <a:avLst/>
          </a:prstGeom>
        </p:spPr>
      </p:pic>
      <p:sp>
        <p:nvSpPr>
          <p:cNvPr id="120" name="TextBox 50">
            <a:extLst>
              <a:ext uri="{FF2B5EF4-FFF2-40B4-BE49-F238E27FC236}">
                <a16:creationId xmlns:a16="http://schemas.microsoft.com/office/drawing/2014/main" id="{C98ED521-E60A-49B7-AE7D-051D17A75616}"/>
              </a:ext>
            </a:extLst>
          </p:cNvPr>
          <p:cNvSpPr txBox="1"/>
          <p:nvPr/>
        </p:nvSpPr>
        <p:spPr>
          <a:xfrm>
            <a:off x="5982610" y="2663460"/>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04" name="Straight Arrow Connector 103">
            <a:extLst>
              <a:ext uri="{FF2B5EF4-FFF2-40B4-BE49-F238E27FC236}">
                <a16:creationId xmlns:a16="http://schemas.microsoft.com/office/drawing/2014/main" id="{A93245DD-712E-4624-9155-955877FB2F50}"/>
              </a:ext>
            </a:extLst>
          </p:cNvPr>
          <p:cNvCxnSpPr>
            <a:cxnSpLocks/>
          </p:cNvCxnSpPr>
          <p:nvPr/>
        </p:nvCxnSpPr>
        <p:spPr>
          <a:xfrm>
            <a:off x="8745118" y="2496030"/>
            <a:ext cx="1145376" cy="0"/>
          </a:xfrm>
          <a:prstGeom prst="straightConnector1">
            <a:avLst/>
          </a:prstGeom>
          <a:noFill/>
          <a:ln w="9525" cap="flat" cmpd="sng" algn="ctr">
            <a:solidFill>
              <a:srgbClr val="FFFFFF"/>
            </a:solidFill>
            <a:prstDash val="solid"/>
            <a:headEnd type="none" w="lg" len="med"/>
            <a:tailEnd type="triangle"/>
          </a:ln>
          <a:effectLst/>
        </p:spPr>
      </p:cxnSp>
      <p:sp>
        <p:nvSpPr>
          <p:cNvPr id="7" name="TextBox 50">
            <a:extLst>
              <a:ext uri="{FF2B5EF4-FFF2-40B4-BE49-F238E27FC236}">
                <a16:creationId xmlns:a16="http://schemas.microsoft.com/office/drawing/2014/main" id="{222A4424-7CD2-4EF0-94A5-292302308BEA}"/>
              </a:ext>
            </a:extLst>
          </p:cNvPr>
          <p:cNvSpPr txBox="1"/>
          <p:nvPr/>
        </p:nvSpPr>
        <p:spPr>
          <a:xfrm>
            <a:off x="7508766" y="2705206"/>
            <a:ext cx="1784891"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Logic App</a:t>
            </a:r>
          </a:p>
        </p:txBody>
      </p:sp>
      <p:cxnSp>
        <p:nvCxnSpPr>
          <p:cNvPr id="21" name="Straight Arrow Connector 20">
            <a:extLst>
              <a:ext uri="{FF2B5EF4-FFF2-40B4-BE49-F238E27FC236}">
                <a16:creationId xmlns:a16="http://schemas.microsoft.com/office/drawing/2014/main" id="{229992D0-694E-46DD-B1DC-AFD2B83325B6}"/>
              </a:ext>
            </a:extLst>
          </p:cNvPr>
          <p:cNvCxnSpPr>
            <a:cxnSpLocks/>
            <a:stCxn id="118" idx="3"/>
          </p:cNvCxnSpPr>
          <p:nvPr/>
        </p:nvCxnSpPr>
        <p:spPr>
          <a:xfrm>
            <a:off x="6683188" y="2496748"/>
            <a:ext cx="1369561" cy="0"/>
          </a:xfrm>
          <a:prstGeom prst="straightConnector1">
            <a:avLst/>
          </a:prstGeom>
          <a:noFill/>
          <a:ln w="9525" cap="flat" cmpd="sng" algn="ctr">
            <a:solidFill>
              <a:srgbClr val="FFFFFF"/>
            </a:solidFill>
            <a:prstDash val="solid"/>
            <a:headEnd type="none" w="lg" len="med"/>
            <a:tailEnd type="triangle"/>
          </a:ln>
          <a:effectLst/>
        </p:spPr>
      </p:cxnSp>
      <p:pic>
        <p:nvPicPr>
          <p:cNvPr id="30" name="Graphic 29" descr="Map with pin with solid fill">
            <a:extLst>
              <a:ext uri="{FF2B5EF4-FFF2-40B4-BE49-F238E27FC236}">
                <a16:creationId xmlns:a16="http://schemas.microsoft.com/office/drawing/2014/main" id="{1FFE3C21-9134-4F0E-8076-E87F41DE06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9046" y="5431089"/>
            <a:ext cx="728746" cy="728746"/>
          </a:xfrm>
          <a:prstGeom prst="rect">
            <a:avLst/>
          </a:prstGeom>
        </p:spPr>
      </p:pic>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9954" y="649892"/>
            <a:ext cx="914400" cy="914400"/>
          </a:xfrm>
          <a:prstGeom prst="rect">
            <a:avLst/>
          </a:prstGeom>
        </p:spPr>
      </p:pic>
      <p:cxnSp>
        <p:nvCxnSpPr>
          <p:cNvPr id="33" name="Straight Arrow Connector 32">
            <a:extLst>
              <a:ext uri="{FF2B5EF4-FFF2-40B4-BE49-F238E27FC236}">
                <a16:creationId xmlns:a16="http://schemas.microsoft.com/office/drawing/2014/main" id="{4B3B6FF9-6DB7-437D-A79F-A0E51E9B0AA9}"/>
              </a:ext>
            </a:extLst>
          </p:cNvPr>
          <p:cNvCxnSpPr>
            <a:cxnSpLocks/>
          </p:cNvCxnSpPr>
          <p:nvPr/>
        </p:nvCxnSpPr>
        <p:spPr>
          <a:xfrm>
            <a:off x="2895494" y="4835233"/>
            <a:ext cx="2040" cy="595856"/>
          </a:xfrm>
          <a:prstGeom prst="straightConnector1">
            <a:avLst/>
          </a:prstGeom>
          <a:noFill/>
          <a:ln w="9525" cap="flat" cmpd="sng" algn="ctr">
            <a:solidFill>
              <a:srgbClr val="FFFFFF"/>
            </a:solidFill>
            <a:prstDash val="solid"/>
            <a:headEnd type="none" w="lg" len="med"/>
            <a:tailEnd type="triangle"/>
          </a:ln>
          <a:effectLst/>
        </p:spPr>
      </p:cxnSp>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2040" cy="595856"/>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2" name="TextBox 50">
            <a:extLst>
              <a:ext uri="{FF2B5EF4-FFF2-40B4-BE49-F238E27FC236}">
                <a16:creationId xmlns:a16="http://schemas.microsoft.com/office/drawing/2014/main" id="{DF952A49-FB47-44B4-8A5D-A65C9F1D9ABE}"/>
              </a:ext>
            </a:extLst>
          </p:cNvPr>
          <p:cNvSpPr txBox="1"/>
          <p:nvPr/>
        </p:nvSpPr>
        <p:spPr>
          <a:xfrm>
            <a:off x="2057058" y="6199068"/>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Website for monitoring active buses</a:t>
            </a:r>
          </a:p>
        </p:txBody>
      </p: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46" name="Rectangle 45">
            <a:extLst>
              <a:ext uri="{FF2B5EF4-FFF2-40B4-BE49-F238E27FC236}">
                <a16:creationId xmlns:a16="http://schemas.microsoft.com/office/drawing/2014/main" id="{B0547443-3AE4-49E4-B96C-5843DC4A32DD}"/>
              </a:ext>
            </a:extLst>
          </p:cNvPr>
          <p:cNvSpPr/>
          <p:nvPr/>
        </p:nvSpPr>
        <p:spPr bwMode="auto">
          <a:xfrm>
            <a:off x="3906444" y="3619638"/>
            <a:ext cx="1651478"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WKT (Well-Known Text)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7" name="Straight Arrow Connector 56">
            <a:extLst>
              <a:ext uri="{FF2B5EF4-FFF2-40B4-BE49-F238E27FC236}">
                <a16:creationId xmlns:a16="http://schemas.microsoft.com/office/drawing/2014/main" id="{FD6700AF-7637-4CB3-8265-8D1ABF941585}"/>
              </a:ext>
            </a:extLst>
          </p:cNvPr>
          <p:cNvCxnSpPr>
            <a:stCxn id="114" idx="3"/>
            <a:endCxn id="99" idx="1"/>
          </p:cNvCxnSpPr>
          <p:nvPr/>
        </p:nvCxnSpPr>
        <p:spPr>
          <a:xfrm flipV="1">
            <a:off x="3089530" y="3968332"/>
            <a:ext cx="1379760" cy="1163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Graphic 49">
            <a:extLst>
              <a:ext uri="{FF2B5EF4-FFF2-40B4-BE49-F238E27FC236}">
                <a16:creationId xmlns:a16="http://schemas.microsoft.com/office/drawing/2014/main" id="{5B9B7A1F-AB28-4454-954A-0A4C38A354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8528" y="3805586"/>
            <a:ext cx="356877" cy="356877"/>
          </a:xfrm>
          <a:prstGeom prst="rect">
            <a:avLst/>
          </a:prstGeom>
        </p:spPr>
      </p:pic>
      <p:cxnSp>
        <p:nvCxnSpPr>
          <p:cNvPr id="65" name="Straight Arrow Connector 64">
            <a:extLst>
              <a:ext uri="{FF2B5EF4-FFF2-40B4-BE49-F238E27FC236}">
                <a16:creationId xmlns:a16="http://schemas.microsoft.com/office/drawing/2014/main" id="{6FD55203-82F2-4D5E-B175-028DB0797D29}"/>
              </a:ext>
            </a:extLst>
          </p:cNvPr>
          <p:cNvCxnSpPr>
            <a:cxnSpLocks/>
          </p:cNvCxnSpPr>
          <p:nvPr/>
        </p:nvCxnSpPr>
        <p:spPr>
          <a:xfrm>
            <a:off x="4925674" y="3961606"/>
            <a:ext cx="1407302" cy="672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50">
            <a:extLst>
              <a:ext uri="{FF2B5EF4-FFF2-40B4-BE49-F238E27FC236}">
                <a16:creationId xmlns:a16="http://schemas.microsoft.com/office/drawing/2014/main" id="{E63B4D2E-94B2-4948-99E0-EE3CFD904D90}"/>
              </a:ext>
            </a:extLst>
          </p:cNvPr>
          <p:cNvSpPr txBox="1"/>
          <p:nvPr/>
        </p:nvSpPr>
        <p:spPr>
          <a:xfrm>
            <a:off x="4210730" y="4297628"/>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3" name="Straight Arrow Connector 12">
            <a:extLst>
              <a:ext uri="{FF2B5EF4-FFF2-40B4-BE49-F238E27FC236}">
                <a16:creationId xmlns:a16="http://schemas.microsoft.com/office/drawing/2014/main" id="{BCA9FA5E-005C-4F76-8848-1CDDABF61579}"/>
              </a:ext>
            </a:extLst>
          </p:cNvPr>
          <p:cNvCxnSpPr>
            <a:cxnSpLocks/>
            <a:stCxn id="120" idx="2"/>
            <a:endCxn id="99" idx="0"/>
          </p:cNvCxnSpPr>
          <p:nvPr/>
        </p:nvCxnSpPr>
        <p:spPr>
          <a:xfrm>
            <a:off x="6503206" y="3032792"/>
            <a:ext cx="4160" cy="724427"/>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D5B9D00B-F21E-4FAD-9F52-26C386B74E6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58562" y="2253380"/>
            <a:ext cx="485300" cy="485300"/>
          </a:xfrm>
          <a:prstGeom prst="rect">
            <a:avLst/>
          </a:prstGeom>
        </p:spPr>
      </p:pic>
      <p:pic>
        <p:nvPicPr>
          <p:cNvPr id="6" name="Graphic 5" descr="Envelope with solid fill">
            <a:extLst>
              <a:ext uri="{FF2B5EF4-FFF2-40B4-BE49-F238E27FC236}">
                <a16:creationId xmlns:a16="http://schemas.microsoft.com/office/drawing/2014/main" id="{307AC670-3B01-4ABA-B75D-5EDD2E5B3D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12033" y="2218290"/>
            <a:ext cx="542950" cy="542950"/>
          </a:xfrm>
          <a:prstGeom prst="rect">
            <a:avLst/>
          </a:prstGeom>
        </p:spPr>
      </p:pic>
      <p:sp>
        <p:nvSpPr>
          <p:cNvPr id="15" name="TextBox 50">
            <a:extLst>
              <a:ext uri="{FF2B5EF4-FFF2-40B4-BE49-F238E27FC236}">
                <a16:creationId xmlns:a16="http://schemas.microsoft.com/office/drawing/2014/main" id="{5B84139A-4656-484C-9575-D541A96822F2}"/>
              </a:ext>
            </a:extLst>
          </p:cNvPr>
          <p:cNvSpPr txBox="1"/>
          <p:nvPr/>
        </p:nvSpPr>
        <p:spPr>
          <a:xfrm>
            <a:off x="9423620" y="2685925"/>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Notifications via Outlook/Gmail</a:t>
            </a: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24"/>
          <a:stretch>
            <a:fillRect/>
          </a:stretch>
        </p:blipFill>
        <p:spPr>
          <a:xfrm>
            <a:off x="7497175" y="3456549"/>
            <a:ext cx="889046" cy="889046"/>
          </a:xfrm>
          <a:prstGeom prst="rect">
            <a:avLst/>
          </a:prstGeom>
        </p:spPr>
      </p:pic>
      <p:cxnSp>
        <p:nvCxnSpPr>
          <p:cNvPr id="8" name="Connector: Elbow 7">
            <a:extLst>
              <a:ext uri="{FF2B5EF4-FFF2-40B4-BE49-F238E27FC236}">
                <a16:creationId xmlns:a16="http://schemas.microsoft.com/office/drawing/2014/main" id="{1ED1A446-0D7F-422F-8774-2E60F0CC643E}"/>
              </a:ext>
            </a:extLst>
          </p:cNvPr>
          <p:cNvCxnSpPr>
            <a:cxnSpLocks/>
            <a:endCxn id="118" idx="1"/>
          </p:cNvCxnSpPr>
          <p:nvPr/>
        </p:nvCxnSpPr>
        <p:spPr>
          <a:xfrm>
            <a:off x="3267792" y="2496030"/>
            <a:ext cx="3058519" cy="718"/>
          </a:xfrm>
          <a:prstGeom prst="bentConnector3">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Connector: Elbow 19">
            <a:extLst>
              <a:ext uri="{FF2B5EF4-FFF2-40B4-BE49-F238E27FC236}">
                <a16:creationId xmlns:a16="http://schemas.microsoft.com/office/drawing/2014/main" id="{AAA6B3BD-3768-491F-BD4C-8834AED2C658}"/>
              </a:ext>
            </a:extLst>
          </p:cNvPr>
          <p:cNvCxnSpPr>
            <a:cxnSpLocks/>
          </p:cNvCxnSpPr>
          <p:nvPr/>
        </p:nvCxnSpPr>
        <p:spPr>
          <a:xfrm>
            <a:off x="3279745" y="2489765"/>
            <a:ext cx="3101853" cy="1315821"/>
          </a:xfrm>
          <a:prstGeom prst="bentConnector3">
            <a:avLst>
              <a:gd name="adj1" fmla="val 81895"/>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76091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a:t>Azure Static Web Apps and GitHub integrations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327933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a:t>Azure Static Web Apps and GitHub integrations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pic>
        <p:nvPicPr>
          <p:cNvPr id="5" name="WebAppGitHub">
            <a:hlinkClick r:id="" action="ppaction://media"/>
            <a:extLst>
              <a:ext uri="{FF2B5EF4-FFF2-40B4-BE49-F238E27FC236}">
                <a16:creationId xmlns:a16="http://schemas.microsoft.com/office/drawing/2014/main" id="{1F651F24-C4D1-40F2-A49B-A38FA81186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1031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73963-8DF2-4927-A92A-37EF0A3A469C}"/>
              </a:ext>
            </a:extLst>
          </p:cNvPr>
          <p:cNvSpPr>
            <a:spLocks noGrp="1"/>
          </p:cNvSpPr>
          <p:nvPr>
            <p:ph type="title"/>
          </p:nvPr>
        </p:nvSpPr>
        <p:spPr/>
        <p:txBody>
          <a:bodyPr/>
          <a:lstStyle/>
          <a:p>
            <a:r>
              <a:rPr lang="en-US"/>
              <a:t>Catching the bus</a:t>
            </a:r>
          </a:p>
        </p:txBody>
      </p:sp>
      <p:pic>
        <p:nvPicPr>
          <p:cNvPr id="21" name="Graphic 20" descr="Man with solid fill">
            <a:extLst>
              <a:ext uri="{FF2B5EF4-FFF2-40B4-BE49-F238E27FC236}">
                <a16:creationId xmlns:a16="http://schemas.microsoft.com/office/drawing/2014/main" id="{7D40735F-4085-49FA-96E7-7CAE2B8BFB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717" y="1565573"/>
            <a:ext cx="914400" cy="914400"/>
          </a:xfrm>
          <a:prstGeom prst="rect">
            <a:avLst/>
          </a:prstGeom>
        </p:spPr>
      </p:pic>
      <p:pic>
        <p:nvPicPr>
          <p:cNvPr id="23" name="Graphic 22" descr="Man with solid fill">
            <a:extLst>
              <a:ext uri="{FF2B5EF4-FFF2-40B4-BE49-F238E27FC236}">
                <a16:creationId xmlns:a16="http://schemas.microsoft.com/office/drawing/2014/main" id="{DC756BCB-99BD-4FB8-997F-AB4CD02739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717" y="3062184"/>
            <a:ext cx="914400" cy="914400"/>
          </a:xfrm>
          <a:prstGeom prst="rect">
            <a:avLst/>
          </a:prstGeom>
        </p:spPr>
      </p:pic>
      <p:grpSp>
        <p:nvGrpSpPr>
          <p:cNvPr id="47" name="Group 46">
            <a:extLst>
              <a:ext uri="{FF2B5EF4-FFF2-40B4-BE49-F238E27FC236}">
                <a16:creationId xmlns:a16="http://schemas.microsoft.com/office/drawing/2014/main" id="{FC31CDA0-02B2-4219-BAF6-93FAAF280A0E}"/>
              </a:ext>
            </a:extLst>
          </p:cNvPr>
          <p:cNvGrpSpPr/>
          <p:nvPr/>
        </p:nvGrpSpPr>
        <p:grpSpPr>
          <a:xfrm>
            <a:off x="2064777" y="3034348"/>
            <a:ext cx="588735" cy="1075181"/>
            <a:chOff x="2100676" y="2942554"/>
            <a:chExt cx="588735" cy="1075181"/>
          </a:xfrm>
        </p:grpSpPr>
        <p:pic>
          <p:nvPicPr>
            <p:cNvPr id="13" name="Graphic 12" descr="Map with pin with solid fill">
              <a:extLst>
                <a:ext uri="{FF2B5EF4-FFF2-40B4-BE49-F238E27FC236}">
                  <a16:creationId xmlns:a16="http://schemas.microsoft.com/office/drawing/2014/main" id="{AE6D0DC9-3188-4085-875D-401F8A6978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00676" y="3429000"/>
              <a:ext cx="588735" cy="588735"/>
            </a:xfrm>
            <a:prstGeom prst="rect">
              <a:avLst/>
            </a:prstGeom>
          </p:spPr>
        </p:pic>
        <p:pic>
          <p:nvPicPr>
            <p:cNvPr id="42" name="Graphic 41" descr="Web design with solid fill">
              <a:extLst>
                <a:ext uri="{FF2B5EF4-FFF2-40B4-BE49-F238E27FC236}">
                  <a16:creationId xmlns:a16="http://schemas.microsoft.com/office/drawing/2014/main" id="{CBA6CAAF-1CA2-4041-9408-BFC64A7ED6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00676" y="2942554"/>
              <a:ext cx="588735" cy="588735"/>
            </a:xfrm>
            <a:prstGeom prst="rect">
              <a:avLst/>
            </a:prstGeom>
          </p:spPr>
        </p:pic>
      </p:grpSp>
      <p:pic>
        <p:nvPicPr>
          <p:cNvPr id="44" name="Graphic 43" descr="Smart Phone with solid fill">
            <a:extLst>
              <a:ext uri="{FF2B5EF4-FFF2-40B4-BE49-F238E27FC236}">
                <a16:creationId xmlns:a16="http://schemas.microsoft.com/office/drawing/2014/main" id="{B66FA4EF-7EC2-4E7F-8765-2EB20BAEE8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96281" y="1565573"/>
            <a:ext cx="914400" cy="914400"/>
          </a:xfrm>
          <a:prstGeom prst="rect">
            <a:avLst/>
          </a:prstGeom>
        </p:spPr>
      </p:pic>
      <p:pic>
        <p:nvPicPr>
          <p:cNvPr id="46" name="Graphic 45" descr="Phone Vibration with solid fill">
            <a:extLst>
              <a:ext uri="{FF2B5EF4-FFF2-40B4-BE49-F238E27FC236}">
                <a16:creationId xmlns:a16="http://schemas.microsoft.com/office/drawing/2014/main" id="{5C6AD821-4845-4941-A394-6FA081F635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22562" y="3073586"/>
            <a:ext cx="914400" cy="914400"/>
          </a:xfrm>
          <a:prstGeom prst="rect">
            <a:avLst/>
          </a:prstGeom>
        </p:spPr>
      </p:pic>
      <p:pic>
        <p:nvPicPr>
          <p:cNvPr id="49" name="Graphic 48" descr="Walk with solid fill">
            <a:extLst>
              <a:ext uri="{FF2B5EF4-FFF2-40B4-BE49-F238E27FC236}">
                <a16:creationId xmlns:a16="http://schemas.microsoft.com/office/drawing/2014/main" id="{A82D6DBC-9FC5-4C9A-A2F0-A272A62F14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99894" y="3034348"/>
            <a:ext cx="914400" cy="914400"/>
          </a:xfrm>
          <a:prstGeom prst="rect">
            <a:avLst/>
          </a:prstGeom>
        </p:spPr>
      </p:pic>
      <p:pic>
        <p:nvPicPr>
          <p:cNvPr id="51" name="Graphic 50" descr="City with solid fill">
            <a:extLst>
              <a:ext uri="{FF2B5EF4-FFF2-40B4-BE49-F238E27FC236}">
                <a16:creationId xmlns:a16="http://schemas.microsoft.com/office/drawing/2014/main" id="{B45E42F9-F7CB-4C73-971D-7369CC12B02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97203" y="3073587"/>
            <a:ext cx="914400" cy="914400"/>
          </a:xfrm>
          <a:prstGeom prst="rect">
            <a:avLst/>
          </a:prstGeom>
        </p:spPr>
      </p:pic>
      <p:pic>
        <p:nvPicPr>
          <p:cNvPr id="53" name="Graphic 52" descr="Bus with solid fill">
            <a:extLst>
              <a:ext uri="{FF2B5EF4-FFF2-40B4-BE49-F238E27FC236}">
                <a16:creationId xmlns:a16="http://schemas.microsoft.com/office/drawing/2014/main" id="{5C56A995-DCC0-4914-9675-A140F47DCE9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77226" y="2852264"/>
            <a:ext cx="1357045" cy="1357045"/>
          </a:xfrm>
          <a:prstGeom prst="rect">
            <a:avLst/>
          </a:prstGeom>
        </p:spPr>
      </p:pic>
      <p:sp>
        <p:nvSpPr>
          <p:cNvPr id="54" name="Rectangle 53">
            <a:extLst>
              <a:ext uri="{FF2B5EF4-FFF2-40B4-BE49-F238E27FC236}">
                <a16:creationId xmlns:a16="http://schemas.microsoft.com/office/drawing/2014/main" id="{229EA1BD-BFEC-4E86-A31A-D3354BC17BB1}"/>
              </a:ext>
            </a:extLst>
          </p:cNvPr>
          <p:cNvSpPr/>
          <p:nvPr/>
        </p:nvSpPr>
        <p:spPr>
          <a:xfrm>
            <a:off x="3109129" y="4351155"/>
            <a:ext cx="5323590" cy="2215991"/>
          </a:xfrm>
          <a:custGeom>
            <a:avLst/>
            <a:gdLst>
              <a:gd name="connsiteX0" fmla="*/ 0 w 5323590"/>
              <a:gd name="connsiteY0" fmla="*/ 0 h 2215991"/>
              <a:gd name="connsiteX1" fmla="*/ 558977 w 5323590"/>
              <a:gd name="connsiteY1" fmla="*/ 0 h 2215991"/>
              <a:gd name="connsiteX2" fmla="*/ 1117954 w 5323590"/>
              <a:gd name="connsiteY2" fmla="*/ 0 h 2215991"/>
              <a:gd name="connsiteX3" fmla="*/ 1730167 w 5323590"/>
              <a:gd name="connsiteY3" fmla="*/ 0 h 2215991"/>
              <a:gd name="connsiteX4" fmla="*/ 2342380 w 5323590"/>
              <a:gd name="connsiteY4" fmla="*/ 0 h 2215991"/>
              <a:gd name="connsiteX5" fmla="*/ 3114300 w 5323590"/>
              <a:gd name="connsiteY5" fmla="*/ 0 h 2215991"/>
              <a:gd name="connsiteX6" fmla="*/ 3673277 w 5323590"/>
              <a:gd name="connsiteY6" fmla="*/ 0 h 2215991"/>
              <a:gd name="connsiteX7" fmla="*/ 4285490 w 5323590"/>
              <a:gd name="connsiteY7" fmla="*/ 0 h 2215991"/>
              <a:gd name="connsiteX8" fmla="*/ 5323590 w 5323590"/>
              <a:gd name="connsiteY8" fmla="*/ 0 h 2215991"/>
              <a:gd name="connsiteX9" fmla="*/ 5323590 w 5323590"/>
              <a:gd name="connsiteY9" fmla="*/ 509678 h 2215991"/>
              <a:gd name="connsiteX10" fmla="*/ 5323590 w 5323590"/>
              <a:gd name="connsiteY10" fmla="*/ 1085836 h 2215991"/>
              <a:gd name="connsiteX11" fmla="*/ 5323590 w 5323590"/>
              <a:gd name="connsiteY11" fmla="*/ 1684153 h 2215991"/>
              <a:gd name="connsiteX12" fmla="*/ 5323590 w 5323590"/>
              <a:gd name="connsiteY12" fmla="*/ 2215991 h 2215991"/>
              <a:gd name="connsiteX13" fmla="*/ 4551669 w 5323590"/>
              <a:gd name="connsiteY13" fmla="*/ 2215991 h 2215991"/>
              <a:gd name="connsiteX14" fmla="*/ 3886221 w 5323590"/>
              <a:gd name="connsiteY14" fmla="*/ 2215991 h 2215991"/>
              <a:gd name="connsiteX15" fmla="*/ 3327244 w 5323590"/>
              <a:gd name="connsiteY15" fmla="*/ 2215991 h 2215991"/>
              <a:gd name="connsiteX16" fmla="*/ 2555323 w 5323590"/>
              <a:gd name="connsiteY16" fmla="*/ 2215991 h 2215991"/>
              <a:gd name="connsiteX17" fmla="*/ 1889874 w 5323590"/>
              <a:gd name="connsiteY17" fmla="*/ 2215991 h 2215991"/>
              <a:gd name="connsiteX18" fmla="*/ 1224426 w 5323590"/>
              <a:gd name="connsiteY18" fmla="*/ 2215991 h 2215991"/>
              <a:gd name="connsiteX19" fmla="*/ 665449 w 5323590"/>
              <a:gd name="connsiteY19" fmla="*/ 2215991 h 2215991"/>
              <a:gd name="connsiteX20" fmla="*/ 0 w 5323590"/>
              <a:gd name="connsiteY20" fmla="*/ 2215991 h 2215991"/>
              <a:gd name="connsiteX21" fmla="*/ 0 w 5323590"/>
              <a:gd name="connsiteY21" fmla="*/ 1728473 h 2215991"/>
              <a:gd name="connsiteX22" fmla="*/ 0 w 5323590"/>
              <a:gd name="connsiteY22" fmla="*/ 1174475 h 2215991"/>
              <a:gd name="connsiteX23" fmla="*/ 0 w 5323590"/>
              <a:gd name="connsiteY23" fmla="*/ 620477 h 2215991"/>
              <a:gd name="connsiteX24" fmla="*/ 0 w 5323590"/>
              <a:gd name="connsiteY24"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23590" h="2215991" extrusionOk="0">
                <a:moveTo>
                  <a:pt x="0" y="0"/>
                </a:moveTo>
                <a:cubicBezTo>
                  <a:pt x="256088" y="-13504"/>
                  <a:pt x="296655" y="-13042"/>
                  <a:pt x="558977" y="0"/>
                </a:cubicBezTo>
                <a:cubicBezTo>
                  <a:pt x="821299" y="13042"/>
                  <a:pt x="928848" y="-17116"/>
                  <a:pt x="1117954" y="0"/>
                </a:cubicBezTo>
                <a:cubicBezTo>
                  <a:pt x="1307060" y="17116"/>
                  <a:pt x="1490418" y="-6502"/>
                  <a:pt x="1730167" y="0"/>
                </a:cubicBezTo>
                <a:cubicBezTo>
                  <a:pt x="1969916" y="6502"/>
                  <a:pt x="2104511" y="-10487"/>
                  <a:pt x="2342380" y="0"/>
                </a:cubicBezTo>
                <a:cubicBezTo>
                  <a:pt x="2580249" y="10487"/>
                  <a:pt x="2838342" y="7843"/>
                  <a:pt x="3114300" y="0"/>
                </a:cubicBezTo>
                <a:cubicBezTo>
                  <a:pt x="3390258" y="-7843"/>
                  <a:pt x="3429688" y="-13845"/>
                  <a:pt x="3673277" y="0"/>
                </a:cubicBezTo>
                <a:cubicBezTo>
                  <a:pt x="3916866" y="13845"/>
                  <a:pt x="4006059" y="29957"/>
                  <a:pt x="4285490" y="0"/>
                </a:cubicBezTo>
                <a:cubicBezTo>
                  <a:pt x="4564921" y="-29957"/>
                  <a:pt x="4935874" y="-35281"/>
                  <a:pt x="5323590" y="0"/>
                </a:cubicBezTo>
                <a:cubicBezTo>
                  <a:pt x="5327934" y="211264"/>
                  <a:pt x="5306473" y="397173"/>
                  <a:pt x="5323590" y="509678"/>
                </a:cubicBezTo>
                <a:cubicBezTo>
                  <a:pt x="5340707" y="622183"/>
                  <a:pt x="5347292" y="957689"/>
                  <a:pt x="5323590" y="1085836"/>
                </a:cubicBezTo>
                <a:cubicBezTo>
                  <a:pt x="5299888" y="1213983"/>
                  <a:pt x="5348192" y="1416191"/>
                  <a:pt x="5323590" y="1684153"/>
                </a:cubicBezTo>
                <a:cubicBezTo>
                  <a:pt x="5298988" y="1952115"/>
                  <a:pt x="5330601" y="2071814"/>
                  <a:pt x="5323590" y="2215991"/>
                </a:cubicBezTo>
                <a:cubicBezTo>
                  <a:pt x="5029474" y="2216643"/>
                  <a:pt x="4741582" y="2182132"/>
                  <a:pt x="4551669" y="2215991"/>
                </a:cubicBezTo>
                <a:cubicBezTo>
                  <a:pt x="4361756" y="2249850"/>
                  <a:pt x="4159953" y="2235152"/>
                  <a:pt x="3886221" y="2215991"/>
                </a:cubicBezTo>
                <a:cubicBezTo>
                  <a:pt x="3612489" y="2196830"/>
                  <a:pt x="3527867" y="2198053"/>
                  <a:pt x="3327244" y="2215991"/>
                </a:cubicBezTo>
                <a:cubicBezTo>
                  <a:pt x="3126621" y="2233929"/>
                  <a:pt x="2887643" y="2189209"/>
                  <a:pt x="2555323" y="2215991"/>
                </a:cubicBezTo>
                <a:cubicBezTo>
                  <a:pt x="2223003" y="2242773"/>
                  <a:pt x="2082785" y="2202733"/>
                  <a:pt x="1889874" y="2215991"/>
                </a:cubicBezTo>
                <a:cubicBezTo>
                  <a:pt x="1696963" y="2229249"/>
                  <a:pt x="1483996" y="2217648"/>
                  <a:pt x="1224426" y="2215991"/>
                </a:cubicBezTo>
                <a:cubicBezTo>
                  <a:pt x="964856" y="2214334"/>
                  <a:pt x="868685" y="2191837"/>
                  <a:pt x="665449" y="2215991"/>
                </a:cubicBezTo>
                <a:cubicBezTo>
                  <a:pt x="462213" y="2240145"/>
                  <a:pt x="162044" y="2186501"/>
                  <a:pt x="0" y="2215991"/>
                </a:cubicBezTo>
                <a:cubicBezTo>
                  <a:pt x="-13391" y="2061710"/>
                  <a:pt x="559" y="1842072"/>
                  <a:pt x="0" y="1728473"/>
                </a:cubicBezTo>
                <a:cubicBezTo>
                  <a:pt x="-559" y="1614874"/>
                  <a:pt x="-4417" y="1366731"/>
                  <a:pt x="0" y="1174475"/>
                </a:cubicBezTo>
                <a:cubicBezTo>
                  <a:pt x="4417" y="982219"/>
                  <a:pt x="3383" y="765307"/>
                  <a:pt x="0" y="620477"/>
                </a:cubicBezTo>
                <a:cubicBezTo>
                  <a:pt x="-3383" y="475647"/>
                  <a:pt x="-20079" y="216623"/>
                  <a:pt x="0" y="0"/>
                </a:cubicBezTo>
                <a:close/>
              </a:path>
            </a:pathLst>
          </a:custGeom>
          <a:noFill/>
          <a:ln w="76200">
            <a:noFill/>
            <a:extLst>
              <a:ext uri="{C807C97D-BFC1-408E-A445-0C87EB9F89A2}">
                <ask:lineSketchStyleProps xmlns:ask="http://schemas.microsoft.com/office/drawing/2018/sketchyshapes" sd="1845663011">
                  <a:prstGeom prst="rect">
                    <a:avLst/>
                  </a:prstGeom>
                  <ask:type>
                    <ask:lineSketchFreehand/>
                  </ask:type>
                </ask:lineSketchStyleProps>
              </a:ext>
            </a:extLst>
          </a:ln>
        </p:spPr>
        <p:txBody>
          <a:bodyPr wrap="squar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800" b="1" i="0" u="none" strike="noStrike" kern="1200" cap="none" spc="0" normalizeH="0" baseline="0" noProof="0">
                <a:ln w="13462">
                  <a:solidFill>
                    <a:srgbClr val="FFFFFF"/>
                  </a:solidFill>
                  <a:prstDash val="solid"/>
                </a:ln>
                <a:solidFill>
                  <a:srgbClr val="92D050"/>
                </a:solidFill>
                <a:effectLst>
                  <a:outerShdw dist="38100" dir="2700000" algn="bl" rotWithShape="0">
                    <a:srgbClr val="274B47"/>
                  </a:outerShdw>
                </a:effectLst>
                <a:uLnTx/>
                <a:uFillTx/>
                <a:latin typeface="Segoe UI"/>
                <a:ea typeface="+mn-ea"/>
                <a:cs typeface="+mn-cs"/>
                <a:sym typeface="Wingdings" panose="05000000000000000000" pitchFamily="2" charset="2"/>
              </a:rPr>
              <a:t> </a:t>
            </a:r>
            <a:endParaRPr kumimoji="0" lang="en-US" sz="13800" b="1" i="0" u="none" strike="noStrike" kern="1200" cap="none" spc="0" normalizeH="0" baseline="0" noProof="0">
              <a:ln w="13462">
                <a:solidFill>
                  <a:srgbClr val="FFFFFF"/>
                </a:solidFill>
                <a:prstDash val="solid"/>
              </a:ln>
              <a:solidFill>
                <a:srgbClr val="92D050"/>
              </a:solidFill>
              <a:effectLst>
                <a:outerShdw dist="38100" dir="2700000" algn="bl" rotWithShape="0">
                  <a:srgbClr val="274B47"/>
                </a:outerShdw>
              </a:effectLst>
              <a:uLnTx/>
              <a:uFillTx/>
              <a:latin typeface="Segoe UI"/>
              <a:ea typeface="+mn-ea"/>
              <a:cs typeface="+mn-cs"/>
            </a:endParaRPr>
          </a:p>
        </p:txBody>
      </p:sp>
      <p:grpSp>
        <p:nvGrpSpPr>
          <p:cNvPr id="26" name="Group 25">
            <a:extLst>
              <a:ext uri="{FF2B5EF4-FFF2-40B4-BE49-F238E27FC236}">
                <a16:creationId xmlns:a16="http://schemas.microsoft.com/office/drawing/2014/main" id="{E4C6CF5D-C6F1-4A71-898F-B433ECEF355A}"/>
              </a:ext>
            </a:extLst>
          </p:cNvPr>
          <p:cNvGrpSpPr/>
          <p:nvPr/>
        </p:nvGrpSpPr>
        <p:grpSpPr>
          <a:xfrm>
            <a:off x="0" y="6499129"/>
            <a:ext cx="11444140" cy="324677"/>
            <a:chOff x="0" y="6058468"/>
            <a:chExt cx="11444140" cy="324677"/>
          </a:xfrm>
        </p:grpSpPr>
        <p:cxnSp>
          <p:nvCxnSpPr>
            <p:cNvPr id="27" name="Straight Arrow Connector 26">
              <a:extLst>
                <a:ext uri="{FF2B5EF4-FFF2-40B4-BE49-F238E27FC236}">
                  <a16:creationId xmlns:a16="http://schemas.microsoft.com/office/drawing/2014/main" id="{3C1D1ED9-582F-4F6F-A648-2D8DC54FC5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071E1777-A030-4533-A53B-40FAD7920F3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1837E52C-E749-4547-9B60-6606E4F5D8AE}"/>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3" name="Oval 42">
              <a:extLst>
                <a:ext uri="{FF2B5EF4-FFF2-40B4-BE49-F238E27FC236}">
                  <a16:creationId xmlns:a16="http://schemas.microsoft.com/office/drawing/2014/main" id="{9FE036B0-16A4-4FA5-9266-2479A099385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A562F7D5-161D-463F-BF0D-A812203C60C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C2551B7C-FE1A-4966-8F01-BE9E317E232C}"/>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0" name="TextBox 49">
              <a:extLst>
                <a:ext uri="{FF2B5EF4-FFF2-40B4-BE49-F238E27FC236}">
                  <a16:creationId xmlns:a16="http://schemas.microsoft.com/office/drawing/2014/main" id="{B75744D4-C8B3-4993-94EB-8319AD30D119}"/>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solidFill>
                    <a:schemeClr val="accent1"/>
                  </a:solidFill>
                </a:rPr>
                <a:t>Modern apps</a:t>
              </a:r>
            </a:p>
          </p:txBody>
        </p:sp>
        <p:sp>
          <p:nvSpPr>
            <p:cNvPr id="52" name="TextBox 51">
              <a:extLst>
                <a:ext uri="{FF2B5EF4-FFF2-40B4-BE49-F238E27FC236}">
                  <a16:creationId xmlns:a16="http://schemas.microsoft.com/office/drawing/2014/main" id="{2517BE7D-1B54-4830-9A36-D3B34BCEA61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5" name="TextBox 54">
              <a:extLst>
                <a:ext uri="{FF2B5EF4-FFF2-40B4-BE49-F238E27FC236}">
                  <a16:creationId xmlns:a16="http://schemas.microsoft.com/office/drawing/2014/main" id="{7EECFB67-475E-476A-8A49-D94793A4D144}"/>
                </a:ext>
              </a:extLst>
            </p:cNvPr>
            <p:cNvSpPr txBox="1"/>
            <p:nvPr/>
          </p:nvSpPr>
          <p:spPr>
            <a:xfrm>
              <a:off x="5074260" y="6244645"/>
              <a:ext cx="983716"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Catch the bus</a:t>
              </a:r>
            </a:p>
          </p:txBody>
        </p:sp>
        <p:sp>
          <p:nvSpPr>
            <p:cNvPr id="56" name="TextBox 55">
              <a:extLst>
                <a:ext uri="{FF2B5EF4-FFF2-40B4-BE49-F238E27FC236}">
                  <a16:creationId xmlns:a16="http://schemas.microsoft.com/office/drawing/2014/main" id="{8263A335-A5D4-4368-824F-DBE2E6D48F45}"/>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7" name="TextBox 56">
              <a:extLst>
                <a:ext uri="{FF2B5EF4-FFF2-40B4-BE49-F238E27FC236}">
                  <a16:creationId xmlns:a16="http://schemas.microsoft.com/office/drawing/2014/main" id="{2359EE0A-18FA-4BF3-8637-1DFDA89AD7E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2927199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44"/>
                                        </p:tgtEl>
                                      </p:cBhvr>
                                    </p:animEffect>
                                    <p:set>
                                      <p:cBhvr>
                                        <p:cTn id="19" dur="1" fill="hold">
                                          <p:stCondLst>
                                            <p:cond delay="499"/>
                                          </p:stCondLst>
                                        </p:cTn>
                                        <p:tgtEl>
                                          <p:spTgt spid="4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3B53-BD1C-40AD-9FBB-8E98D914A441}"/>
              </a:ext>
            </a:extLst>
          </p:cNvPr>
          <p:cNvSpPr>
            <a:spLocks noGrp="1"/>
          </p:cNvSpPr>
          <p:nvPr>
            <p:ph type="title"/>
          </p:nvPr>
        </p:nvSpPr>
        <p:spPr>
          <a:xfrm>
            <a:off x="584200" y="2979778"/>
            <a:ext cx="10167536" cy="553998"/>
          </a:xfrm>
        </p:spPr>
        <p:txBody>
          <a:bodyPr/>
          <a:lstStyle/>
          <a:p>
            <a:r>
              <a:rPr lang="en-US"/>
              <a:t>Azure Static Web Apps and GitHub integrations</a:t>
            </a:r>
          </a:p>
        </p:txBody>
      </p:sp>
      <p:sp>
        <p:nvSpPr>
          <p:cNvPr id="3" name="Text Placeholder 2">
            <a:extLst>
              <a:ext uri="{FF2B5EF4-FFF2-40B4-BE49-F238E27FC236}">
                <a16:creationId xmlns:a16="http://schemas.microsoft.com/office/drawing/2014/main" id="{97A6A0A5-5A14-45A7-8E31-F1D4C6D6F864}"/>
              </a:ext>
            </a:extLst>
          </p:cNvPr>
          <p:cNvSpPr>
            <a:spLocks noGrp="1"/>
          </p:cNvSpPr>
          <p:nvPr>
            <p:ph type="body" sz="quarter" idx="12"/>
          </p:nvPr>
        </p:nvSpPr>
        <p:spPr>
          <a:xfrm>
            <a:off x="584200" y="3962400"/>
            <a:ext cx="9144000" cy="307777"/>
          </a:xfrm>
        </p:spPr>
        <p:txBody>
          <a:bodyPr/>
          <a:lstStyle/>
          <a:p>
            <a:r>
              <a:rPr lang="en-US"/>
              <a:t>Demo</a:t>
            </a:r>
          </a:p>
        </p:txBody>
      </p:sp>
    </p:spTree>
    <p:extLst>
      <p:ext uri="{BB962C8B-B14F-4D97-AF65-F5344CB8AC3E}">
        <p14:creationId xmlns:p14="http://schemas.microsoft.com/office/powerpoint/2010/main" val="46017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90FA-55B2-4B7C-94C4-C9EE027B8C7A}"/>
              </a:ext>
            </a:extLst>
          </p:cNvPr>
          <p:cNvSpPr>
            <a:spLocks noGrp="1"/>
          </p:cNvSpPr>
          <p:nvPr>
            <p:ph type="title"/>
          </p:nvPr>
        </p:nvSpPr>
        <p:spPr/>
        <p:txBody>
          <a:bodyPr/>
          <a:lstStyle/>
          <a:p>
            <a:r>
              <a:rPr lang="en-US">
                <a:solidFill>
                  <a:schemeClr val="bg1"/>
                </a:solidFill>
              </a:rPr>
              <a:t>Catch the bus</a:t>
            </a:r>
          </a:p>
        </p:txBody>
      </p:sp>
      <p:sp>
        <p:nvSpPr>
          <p:cNvPr id="70" name="Rectangle 69">
            <a:extLst>
              <a:ext uri="{FF2B5EF4-FFF2-40B4-BE49-F238E27FC236}">
                <a16:creationId xmlns:a16="http://schemas.microsoft.com/office/drawing/2014/main" id="{E37F7889-21F2-447D-AF5D-890DBC1DFF53}"/>
              </a:ext>
            </a:extLst>
          </p:cNvPr>
          <p:cNvSpPr/>
          <p:nvPr/>
        </p:nvSpPr>
        <p:spPr bwMode="auto">
          <a:xfrm>
            <a:off x="1660989" y="3842721"/>
            <a:ext cx="498855" cy="369332"/>
          </a:xfrm>
          <a:prstGeom prst="rect">
            <a:avLst/>
          </a:prstGeom>
          <a:noFill/>
          <a:ln w="9525" cap="flat" cmpd="sng" algn="ctr">
            <a:noFill/>
            <a:prstDash val="solid"/>
            <a:headEnd type="none" w="med" len="med"/>
            <a:tailEnd type="none" w="med" len="med"/>
          </a:ln>
          <a:effectLst/>
        </p:spPr>
        <p:txBody>
          <a:bodyPr rot="0" spcFirstLastPara="0" vert="horz" wrap="none" lIns="91440" tIns="91440" rIns="91440" bIns="9144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Web</a:t>
            </a:r>
          </a:p>
        </p:txBody>
      </p:sp>
      <p:sp>
        <p:nvSpPr>
          <p:cNvPr id="75" name="Freeform: Shape 74">
            <a:extLst>
              <a:ext uri="{FF2B5EF4-FFF2-40B4-BE49-F238E27FC236}">
                <a16:creationId xmlns:a16="http://schemas.microsoft.com/office/drawing/2014/main" id="{7555F58A-97D9-41DE-B7AD-40B33B5B9ABC}"/>
              </a:ext>
            </a:extLst>
          </p:cNvPr>
          <p:cNvSpPr/>
          <p:nvPr/>
        </p:nvSpPr>
        <p:spPr>
          <a:xfrm rot="21393977">
            <a:off x="1908754" y="3797232"/>
            <a:ext cx="2744" cy="2590"/>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14402EF-90A6-42C6-92A1-A29B90BA4C2C}"/>
              </a:ext>
            </a:extLst>
          </p:cNvPr>
          <p:cNvSpPr/>
          <p:nvPr/>
        </p:nvSpPr>
        <p:spPr>
          <a:xfrm rot="21393977">
            <a:off x="1908754" y="3701878"/>
            <a:ext cx="2744" cy="2590"/>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BEB2D42-FF01-4755-AE88-53A3786027DF}"/>
              </a:ext>
            </a:extLst>
          </p:cNvPr>
          <p:cNvSpPr/>
          <p:nvPr/>
        </p:nvSpPr>
        <p:spPr>
          <a:xfrm rot="21393977">
            <a:off x="1758509" y="3675625"/>
            <a:ext cx="260619" cy="246046"/>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B072C8-BB21-4651-8977-C50E6E1B7050}"/>
              </a:ext>
            </a:extLst>
          </p:cNvPr>
          <p:cNvSpPr/>
          <p:nvPr/>
        </p:nvSpPr>
        <p:spPr>
          <a:xfrm rot="21393977">
            <a:off x="1888179" y="3676070"/>
            <a:ext cx="2744" cy="246046"/>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48C782B4-BA1A-4BF2-AA82-36FDC3D97F54}"/>
              </a:ext>
            </a:extLst>
          </p:cNvPr>
          <p:cNvSpPr/>
          <p:nvPr/>
        </p:nvSpPr>
        <p:spPr>
          <a:xfrm rot="21393977">
            <a:off x="1757538" y="3738755"/>
            <a:ext cx="263363" cy="121728"/>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7850CA8-C6D9-4B84-8FF5-483E9F2AA6D0}"/>
              </a:ext>
            </a:extLst>
          </p:cNvPr>
          <p:cNvSpPr/>
          <p:nvPr/>
        </p:nvSpPr>
        <p:spPr>
          <a:xfrm rot="21393977">
            <a:off x="1825098" y="3675150"/>
            <a:ext cx="128938" cy="248636"/>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E4D0611-EB74-42C1-9711-88EF6364BDDF}"/>
              </a:ext>
            </a:extLst>
          </p:cNvPr>
          <p:cNvSpPr/>
          <p:nvPr/>
        </p:nvSpPr>
        <p:spPr>
          <a:xfrm rot="21393977">
            <a:off x="1759011" y="3797707"/>
            <a:ext cx="260619" cy="2590"/>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18FE129-FD13-4A1F-A2CE-5B39F8019F66}"/>
              </a:ext>
            </a:extLst>
          </p:cNvPr>
          <p:cNvSpPr/>
          <p:nvPr/>
        </p:nvSpPr>
        <p:spPr>
          <a:xfrm rot="21393977">
            <a:off x="1877445" y="3846986"/>
            <a:ext cx="24690" cy="23309"/>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D659EE89-2546-4A97-BFD0-C406721AFDB7}"/>
              </a:ext>
            </a:extLst>
          </p:cNvPr>
          <p:cNvSpPr/>
          <p:nvPr/>
        </p:nvSpPr>
        <p:spPr>
          <a:xfrm rot="21393977">
            <a:off x="1816269" y="3789390"/>
            <a:ext cx="19203" cy="18129"/>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6D72FF6F-EC2C-4E0A-ABF8-6660A269F113}"/>
              </a:ext>
            </a:extLst>
          </p:cNvPr>
          <p:cNvSpPr/>
          <p:nvPr/>
        </p:nvSpPr>
        <p:spPr>
          <a:xfrm rot="21393977">
            <a:off x="1876154" y="3785820"/>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71921150-1857-4E69-B066-D0A04779FE76}"/>
              </a:ext>
            </a:extLst>
          </p:cNvPr>
          <p:cNvSpPr/>
          <p:nvPr/>
        </p:nvSpPr>
        <p:spPr>
          <a:xfrm rot="21393977">
            <a:off x="1876154" y="3726614"/>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6053D2BD-CB9C-40B3-B324-D64479B16805}"/>
              </a:ext>
            </a:extLst>
          </p:cNvPr>
          <p:cNvSpPr/>
          <p:nvPr/>
        </p:nvSpPr>
        <p:spPr>
          <a:xfrm rot="21393977">
            <a:off x="1938351" y="3785820"/>
            <a:ext cx="27434" cy="25900"/>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B4311CD-F57D-4B1B-82EE-14E5B12FDC4B}"/>
              </a:ext>
            </a:extLst>
          </p:cNvPr>
          <p:cNvSpPr/>
          <p:nvPr/>
        </p:nvSpPr>
        <p:spPr>
          <a:xfrm rot="21393977">
            <a:off x="1937609" y="3844377"/>
            <a:ext cx="13717" cy="12949"/>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8336206A-29B3-4F1A-A4CC-510AA1AEE609}"/>
              </a:ext>
            </a:extLst>
          </p:cNvPr>
          <p:cNvSpPr/>
          <p:nvPr/>
        </p:nvSpPr>
        <p:spPr>
          <a:xfrm rot="21393977">
            <a:off x="1826484" y="3844377"/>
            <a:ext cx="13717" cy="12949"/>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776B2BF8-6A98-43BE-B030-C3F9D739D488}"/>
              </a:ext>
            </a:extLst>
          </p:cNvPr>
          <p:cNvSpPr/>
          <p:nvPr/>
        </p:nvSpPr>
        <p:spPr>
          <a:xfrm rot="21393977">
            <a:off x="1937609" y="3739320"/>
            <a:ext cx="13717" cy="12949"/>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5AA8E4B-82ED-4EC4-93AD-E41D35E3878F}"/>
              </a:ext>
            </a:extLst>
          </p:cNvPr>
          <p:cNvSpPr/>
          <p:nvPr/>
        </p:nvSpPr>
        <p:spPr>
          <a:xfrm rot="21393977">
            <a:off x="1826484" y="3739320"/>
            <a:ext cx="13717" cy="12949"/>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Arrow Connector 94">
            <a:extLst>
              <a:ext uri="{FF2B5EF4-FFF2-40B4-BE49-F238E27FC236}">
                <a16:creationId xmlns:a16="http://schemas.microsoft.com/office/drawing/2014/main" id="{922D59B1-7167-401E-9054-7FA6400D03C6}"/>
              </a:ext>
            </a:extLst>
          </p:cNvPr>
          <p:cNvCxnSpPr>
            <a:cxnSpLocks/>
            <a:stCxn id="70" idx="3"/>
          </p:cNvCxnSpPr>
          <p:nvPr/>
        </p:nvCxnSpPr>
        <p:spPr>
          <a:xfrm flipV="1">
            <a:off x="2159844" y="4021892"/>
            <a:ext cx="507461" cy="5495"/>
          </a:xfrm>
          <a:prstGeom prst="straightConnector1">
            <a:avLst/>
          </a:prstGeom>
          <a:noFill/>
          <a:ln w="9525" cap="flat" cmpd="sng" algn="ctr">
            <a:solidFill>
              <a:srgbClr val="FFFFFF"/>
            </a:solidFill>
            <a:prstDash val="solid"/>
            <a:headEnd type="none" w="lg" len="med"/>
            <a:tailEnd type="triangle"/>
          </a:ln>
          <a:effectLst/>
        </p:spPr>
      </p:cxnSp>
      <p:sp>
        <p:nvSpPr>
          <p:cNvPr id="98" name="Rectangle 97">
            <a:extLst>
              <a:ext uri="{FF2B5EF4-FFF2-40B4-BE49-F238E27FC236}">
                <a16:creationId xmlns:a16="http://schemas.microsoft.com/office/drawing/2014/main" id="{A161C3B4-EFEC-4A50-8A83-ADD62C542D37}"/>
              </a:ext>
            </a:extLst>
          </p:cNvPr>
          <p:cNvSpPr/>
          <p:nvPr/>
        </p:nvSpPr>
        <p:spPr bwMode="auto">
          <a:xfrm>
            <a:off x="6311867" y="4268654"/>
            <a:ext cx="444288" cy="3323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a:rPr>
            </a:br>
            <a:r>
              <a:rPr kumimoji="0" lang="en-US" sz="1200" b="0" i="0" u="none" strike="noStrike" kern="1200" cap="none" spc="0" normalizeH="0" baseline="0" noProof="0">
                <a:ln>
                  <a:noFill/>
                </a:ln>
                <a:solidFill>
                  <a:srgbClr val="FFFFFF"/>
                </a:solidFill>
                <a:effectLst/>
                <a:uLnTx/>
                <a:uFillTx/>
                <a:latin typeface="Segoe UI Semibold"/>
                <a:ea typeface="+mn-ea"/>
                <a:cs typeface="Segoe UI"/>
              </a:rPr>
              <a:t>SQL </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9" name="Graphic 75">
            <a:extLst>
              <a:ext uri="{FF2B5EF4-FFF2-40B4-BE49-F238E27FC236}">
                <a16:creationId xmlns:a16="http://schemas.microsoft.com/office/drawing/2014/main" id="{27590151-46A5-4417-A88B-3189FDBB75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6253" y="3757219"/>
            <a:ext cx="422225" cy="422225"/>
          </a:xfrm>
          <a:prstGeom prst="rect">
            <a:avLst/>
          </a:prstGeom>
        </p:spPr>
      </p:pic>
      <p:sp>
        <p:nvSpPr>
          <p:cNvPr id="100" name="TextBox 76">
            <a:extLst>
              <a:ext uri="{FF2B5EF4-FFF2-40B4-BE49-F238E27FC236}">
                <a16:creationId xmlns:a16="http://schemas.microsoft.com/office/drawing/2014/main" id="{84F1583C-8681-44E8-B077-147045F858BC}"/>
              </a:ext>
            </a:extLst>
          </p:cNvPr>
          <p:cNvSpPr txBox="1"/>
          <p:nvPr/>
        </p:nvSpPr>
        <p:spPr>
          <a:xfrm>
            <a:off x="2510989" y="2753563"/>
            <a:ext cx="784860" cy="432797"/>
          </a:xfrm>
          <a:prstGeom prst="rect">
            <a:avLst/>
          </a:prstGeom>
          <a:noFill/>
        </p:spPr>
        <p:txBody>
          <a:bodyPr wrap="square" lIns="0" tIns="9144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ct val="0"/>
              </a:spcBef>
              <a:spcAft>
                <a:spcPts val="600"/>
              </a:spcAft>
              <a:buClrTx/>
              <a:buSzTx/>
              <a:buFontTx/>
              <a:buNone/>
              <a:tabLst/>
              <a:defRPr/>
            </a:pPr>
            <a:r>
              <a:rPr kumimoji="0" lang="en-US" sz="1200" b="1" i="0" u="none" strike="noStrike" kern="1200" cap="none" spc="0" normalizeH="0" baseline="0" noProof="0">
                <a:ln w="3175">
                  <a:noFill/>
                </a:ln>
                <a:solidFill>
                  <a:srgbClr val="FFFFFF"/>
                </a:solidFill>
                <a:effectLst/>
                <a:uLnTx/>
                <a:uFillTx/>
                <a:latin typeface="Segoe UI"/>
                <a:ea typeface="+mn-ea"/>
                <a:cs typeface="Segoe UI Semilight"/>
              </a:rPr>
              <a:t>GitHub Actions</a:t>
            </a:r>
          </a:p>
        </p:txBody>
      </p:sp>
      <p:pic>
        <p:nvPicPr>
          <p:cNvPr id="101" name="Picture 100" descr="Image result for github logo white">
            <a:extLst>
              <a:ext uri="{FF2B5EF4-FFF2-40B4-BE49-F238E27FC236}">
                <a16:creationId xmlns:a16="http://schemas.microsoft.com/office/drawing/2014/main" id="{22566BD0-9554-4BB6-87F1-4314339F867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686062" y="2318309"/>
            <a:ext cx="435254" cy="435254"/>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BBD36849-73AA-46B5-8CBF-71D2C2693390}"/>
              </a:ext>
            </a:extLst>
          </p:cNvPr>
          <p:cNvCxnSpPr>
            <a:cxnSpLocks/>
            <a:stCxn id="100" idx="2"/>
          </p:cNvCxnSpPr>
          <p:nvPr/>
        </p:nvCxnSpPr>
        <p:spPr>
          <a:xfrm>
            <a:off x="2903419" y="3186360"/>
            <a:ext cx="2040" cy="595856"/>
          </a:xfrm>
          <a:prstGeom prst="straightConnector1">
            <a:avLst/>
          </a:prstGeom>
          <a:noFill/>
          <a:ln w="9525" cap="flat" cmpd="sng" algn="ctr">
            <a:solidFill>
              <a:srgbClr val="FFFFFF"/>
            </a:solidFill>
            <a:prstDash val="solid"/>
            <a:headEnd type="none" w="lg" len="med"/>
            <a:tailEnd type="triangle"/>
          </a:ln>
          <a:effectLst/>
        </p:spPr>
      </p:cxnSp>
      <p:sp>
        <p:nvSpPr>
          <p:cNvPr id="112" name="TextBox 72">
            <a:extLst>
              <a:ext uri="{FF2B5EF4-FFF2-40B4-BE49-F238E27FC236}">
                <a16:creationId xmlns:a16="http://schemas.microsoft.com/office/drawing/2014/main" id="{4E21B275-5461-48C6-AC14-C54B44A85E5E}"/>
              </a:ext>
            </a:extLst>
          </p:cNvPr>
          <p:cNvSpPr txBox="1"/>
          <p:nvPr/>
        </p:nvSpPr>
        <p:spPr>
          <a:xfrm>
            <a:off x="2376939" y="4299319"/>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Static Web App</a:t>
            </a:r>
          </a:p>
        </p:txBody>
      </p:sp>
      <p:pic>
        <p:nvPicPr>
          <p:cNvPr id="114" name="Graphic 73">
            <a:extLst>
              <a:ext uri="{FF2B5EF4-FFF2-40B4-BE49-F238E27FC236}">
                <a16:creationId xmlns:a16="http://schemas.microsoft.com/office/drawing/2014/main" id="{4B67CA2B-68EB-4DE0-9B60-AE96E50435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539" y="3797152"/>
            <a:ext cx="383991" cy="383991"/>
          </a:xfrm>
          <a:prstGeom prst="rect">
            <a:avLst/>
          </a:prstGeom>
        </p:spPr>
      </p:pic>
      <p:pic>
        <p:nvPicPr>
          <p:cNvPr id="118" name="Graphic 49">
            <a:extLst>
              <a:ext uri="{FF2B5EF4-FFF2-40B4-BE49-F238E27FC236}">
                <a16:creationId xmlns:a16="http://schemas.microsoft.com/office/drawing/2014/main" id="{7075E1EA-2D82-4C82-A6AF-9B6CEE26C0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6311" y="2318309"/>
            <a:ext cx="356877" cy="356877"/>
          </a:xfrm>
          <a:prstGeom prst="rect">
            <a:avLst/>
          </a:prstGeom>
        </p:spPr>
      </p:pic>
      <p:sp>
        <p:nvSpPr>
          <p:cNvPr id="120" name="TextBox 50">
            <a:extLst>
              <a:ext uri="{FF2B5EF4-FFF2-40B4-BE49-F238E27FC236}">
                <a16:creationId xmlns:a16="http://schemas.microsoft.com/office/drawing/2014/main" id="{C98ED521-E60A-49B7-AE7D-051D17A75616}"/>
              </a:ext>
            </a:extLst>
          </p:cNvPr>
          <p:cNvSpPr txBox="1"/>
          <p:nvPr/>
        </p:nvSpPr>
        <p:spPr>
          <a:xfrm>
            <a:off x="5982610" y="2663460"/>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04" name="Straight Arrow Connector 103">
            <a:extLst>
              <a:ext uri="{FF2B5EF4-FFF2-40B4-BE49-F238E27FC236}">
                <a16:creationId xmlns:a16="http://schemas.microsoft.com/office/drawing/2014/main" id="{A93245DD-712E-4624-9155-955877FB2F50}"/>
              </a:ext>
            </a:extLst>
          </p:cNvPr>
          <p:cNvCxnSpPr>
            <a:cxnSpLocks/>
          </p:cNvCxnSpPr>
          <p:nvPr/>
        </p:nvCxnSpPr>
        <p:spPr>
          <a:xfrm>
            <a:off x="8745118" y="2496030"/>
            <a:ext cx="1145376" cy="0"/>
          </a:xfrm>
          <a:prstGeom prst="straightConnector1">
            <a:avLst/>
          </a:prstGeom>
          <a:noFill/>
          <a:ln w="9525" cap="flat" cmpd="sng" algn="ctr">
            <a:solidFill>
              <a:srgbClr val="FFFFFF"/>
            </a:solidFill>
            <a:prstDash val="solid"/>
            <a:headEnd type="none" w="lg" len="med"/>
            <a:tailEnd type="triangle"/>
          </a:ln>
          <a:effectLst/>
        </p:spPr>
      </p:cxnSp>
      <p:sp>
        <p:nvSpPr>
          <p:cNvPr id="7" name="TextBox 50">
            <a:extLst>
              <a:ext uri="{FF2B5EF4-FFF2-40B4-BE49-F238E27FC236}">
                <a16:creationId xmlns:a16="http://schemas.microsoft.com/office/drawing/2014/main" id="{222A4424-7CD2-4EF0-94A5-292302308BEA}"/>
              </a:ext>
            </a:extLst>
          </p:cNvPr>
          <p:cNvSpPr txBox="1"/>
          <p:nvPr/>
        </p:nvSpPr>
        <p:spPr>
          <a:xfrm>
            <a:off x="7508766" y="2705206"/>
            <a:ext cx="1784891"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Logic App</a:t>
            </a:r>
          </a:p>
        </p:txBody>
      </p:sp>
      <p:cxnSp>
        <p:nvCxnSpPr>
          <p:cNvPr id="21" name="Straight Arrow Connector 20">
            <a:extLst>
              <a:ext uri="{FF2B5EF4-FFF2-40B4-BE49-F238E27FC236}">
                <a16:creationId xmlns:a16="http://schemas.microsoft.com/office/drawing/2014/main" id="{229992D0-694E-46DD-B1DC-AFD2B83325B6}"/>
              </a:ext>
            </a:extLst>
          </p:cNvPr>
          <p:cNvCxnSpPr>
            <a:cxnSpLocks/>
            <a:stCxn id="118" idx="3"/>
          </p:cNvCxnSpPr>
          <p:nvPr/>
        </p:nvCxnSpPr>
        <p:spPr>
          <a:xfrm>
            <a:off x="6683188" y="2496748"/>
            <a:ext cx="1369561" cy="0"/>
          </a:xfrm>
          <a:prstGeom prst="straightConnector1">
            <a:avLst/>
          </a:prstGeom>
          <a:noFill/>
          <a:ln w="9525" cap="flat" cmpd="sng" algn="ctr">
            <a:solidFill>
              <a:srgbClr val="FFFFFF"/>
            </a:solidFill>
            <a:prstDash val="solid"/>
            <a:headEnd type="none" w="lg" len="med"/>
            <a:tailEnd type="triangle"/>
          </a:ln>
          <a:effectLst/>
        </p:spPr>
      </p:cxnSp>
      <p:pic>
        <p:nvPicPr>
          <p:cNvPr id="30" name="Graphic 29" descr="Map with pin with solid fill">
            <a:extLst>
              <a:ext uri="{FF2B5EF4-FFF2-40B4-BE49-F238E27FC236}">
                <a16:creationId xmlns:a16="http://schemas.microsoft.com/office/drawing/2014/main" id="{1FFE3C21-9134-4F0E-8076-E87F41DE06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9046" y="5431089"/>
            <a:ext cx="728746" cy="728746"/>
          </a:xfrm>
          <a:prstGeom prst="rect">
            <a:avLst/>
          </a:prstGeom>
        </p:spPr>
      </p:pic>
      <p:pic>
        <p:nvPicPr>
          <p:cNvPr id="32" name="Graphic 31" descr="Bus with solid fill">
            <a:extLst>
              <a:ext uri="{FF2B5EF4-FFF2-40B4-BE49-F238E27FC236}">
                <a16:creationId xmlns:a16="http://schemas.microsoft.com/office/drawing/2014/main" id="{839099D7-12DB-4B50-A615-2052E552E1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9954" y="649892"/>
            <a:ext cx="914400" cy="914400"/>
          </a:xfrm>
          <a:prstGeom prst="rect">
            <a:avLst/>
          </a:prstGeom>
        </p:spPr>
      </p:pic>
      <p:cxnSp>
        <p:nvCxnSpPr>
          <p:cNvPr id="33" name="Straight Arrow Connector 32">
            <a:extLst>
              <a:ext uri="{FF2B5EF4-FFF2-40B4-BE49-F238E27FC236}">
                <a16:creationId xmlns:a16="http://schemas.microsoft.com/office/drawing/2014/main" id="{4B3B6FF9-6DB7-437D-A79F-A0E51E9B0AA9}"/>
              </a:ext>
            </a:extLst>
          </p:cNvPr>
          <p:cNvCxnSpPr>
            <a:cxnSpLocks/>
          </p:cNvCxnSpPr>
          <p:nvPr/>
        </p:nvCxnSpPr>
        <p:spPr>
          <a:xfrm>
            <a:off x="2895494" y="4835233"/>
            <a:ext cx="2040" cy="595856"/>
          </a:xfrm>
          <a:prstGeom prst="straightConnector1">
            <a:avLst/>
          </a:prstGeom>
          <a:noFill/>
          <a:ln w="9525" cap="flat" cmpd="sng" algn="ctr">
            <a:solidFill>
              <a:srgbClr val="FFFFFF"/>
            </a:solidFill>
            <a:prstDash val="solid"/>
            <a:headEnd type="none" w="lg" len="med"/>
            <a:tailEnd type="triangle"/>
          </a:ln>
          <a:effectLst/>
        </p:spPr>
      </p:cxnSp>
      <p:cxnSp>
        <p:nvCxnSpPr>
          <p:cNvPr id="34" name="Straight Arrow Connector 33">
            <a:extLst>
              <a:ext uri="{FF2B5EF4-FFF2-40B4-BE49-F238E27FC236}">
                <a16:creationId xmlns:a16="http://schemas.microsoft.com/office/drawing/2014/main" id="{735972F7-F639-47AB-99B5-B2B5D1AD2B5E}"/>
              </a:ext>
            </a:extLst>
          </p:cNvPr>
          <p:cNvCxnSpPr>
            <a:cxnSpLocks/>
          </p:cNvCxnSpPr>
          <p:nvPr/>
        </p:nvCxnSpPr>
        <p:spPr>
          <a:xfrm>
            <a:off x="6502186" y="1581915"/>
            <a:ext cx="2040" cy="595856"/>
          </a:xfrm>
          <a:prstGeom prst="straightConnector1">
            <a:avLst/>
          </a:prstGeom>
          <a:noFill/>
          <a:ln w="9525" cap="flat" cmpd="sng" algn="ctr">
            <a:solidFill>
              <a:srgbClr val="FFFFFF"/>
            </a:solidFill>
            <a:prstDash val="solid"/>
            <a:headEnd type="none" w="lg" len="med"/>
            <a:tailEnd type="triangle"/>
          </a:ln>
          <a:effectLst/>
        </p:spPr>
      </p:cxnSp>
      <p:pic>
        <p:nvPicPr>
          <p:cNvPr id="5" name="Graphic 4">
            <a:extLst>
              <a:ext uri="{FF2B5EF4-FFF2-40B4-BE49-F238E27FC236}">
                <a16:creationId xmlns:a16="http://schemas.microsoft.com/office/drawing/2014/main" id="{C3B80B31-38BB-45CE-8EE2-F071371DBD1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6311" y="904008"/>
            <a:ext cx="356877" cy="356877"/>
          </a:xfrm>
          <a:prstGeom prst="rect">
            <a:avLst/>
          </a:prstGeom>
        </p:spPr>
      </p:pic>
      <p:cxnSp>
        <p:nvCxnSpPr>
          <p:cNvPr id="12" name="Straight Arrow Connector 11">
            <a:extLst>
              <a:ext uri="{FF2B5EF4-FFF2-40B4-BE49-F238E27FC236}">
                <a16:creationId xmlns:a16="http://schemas.microsoft.com/office/drawing/2014/main" id="{618F3C6C-5CD3-4E0C-9FED-135D14C35C5C}"/>
              </a:ext>
            </a:extLst>
          </p:cNvPr>
          <p:cNvCxnSpPr>
            <a:cxnSpLocks/>
          </p:cNvCxnSpPr>
          <p:nvPr/>
        </p:nvCxnSpPr>
        <p:spPr>
          <a:xfrm>
            <a:off x="5411883" y="1076219"/>
            <a:ext cx="874301" cy="1"/>
          </a:xfrm>
          <a:prstGeom prst="straightConnector1">
            <a:avLst/>
          </a:prstGeom>
          <a:noFill/>
          <a:ln w="9525" cap="flat" cmpd="sng" algn="ctr">
            <a:solidFill>
              <a:srgbClr val="FFFFFF"/>
            </a:solidFill>
            <a:prstDash val="solid"/>
            <a:headEnd type="none" w="lg" len="med"/>
            <a:tailEnd type="triangle"/>
          </a:ln>
          <a:effectLst/>
        </p:spPr>
      </p:cxnSp>
      <p:pic>
        <p:nvPicPr>
          <p:cNvPr id="19" name="Graphic 18" descr="Open folder with solid fill">
            <a:extLst>
              <a:ext uri="{FF2B5EF4-FFF2-40B4-BE49-F238E27FC236}">
                <a16:creationId xmlns:a16="http://schemas.microsoft.com/office/drawing/2014/main" id="{DB5A3CB9-D641-4283-9FC5-22276FE654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5179" y="3699263"/>
            <a:ext cx="553999" cy="553999"/>
          </a:xfrm>
          <a:prstGeom prst="rect">
            <a:avLst/>
          </a:prstGeom>
        </p:spPr>
      </p:pic>
      <p:pic>
        <p:nvPicPr>
          <p:cNvPr id="31" name="Graphic 30">
            <a:extLst>
              <a:ext uri="{FF2B5EF4-FFF2-40B4-BE49-F238E27FC236}">
                <a16:creationId xmlns:a16="http://schemas.microsoft.com/office/drawing/2014/main" id="{5846142D-AE3E-44C1-977D-ACCC7F82417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61390" y="3725180"/>
            <a:ext cx="476250" cy="476250"/>
          </a:xfrm>
          <a:prstGeom prst="rect">
            <a:avLst/>
          </a:prstGeom>
        </p:spPr>
      </p:pic>
      <p:sp>
        <p:nvSpPr>
          <p:cNvPr id="35" name="TextBox 50">
            <a:extLst>
              <a:ext uri="{FF2B5EF4-FFF2-40B4-BE49-F238E27FC236}">
                <a16:creationId xmlns:a16="http://schemas.microsoft.com/office/drawing/2014/main" id="{1135EE15-38DD-4CF4-A57E-B9E74CD8CAF4}"/>
              </a:ext>
            </a:extLst>
          </p:cNvPr>
          <p:cNvSpPr txBox="1"/>
          <p:nvPr/>
        </p:nvSpPr>
        <p:spPr>
          <a:xfrm>
            <a:off x="7735948" y="4297628"/>
            <a:ext cx="1533304"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T-SQL</a:t>
            </a:r>
          </a:p>
        </p:txBody>
      </p:sp>
      <p:sp>
        <p:nvSpPr>
          <p:cNvPr id="36" name="TextBox 50">
            <a:extLst>
              <a:ext uri="{FF2B5EF4-FFF2-40B4-BE49-F238E27FC236}">
                <a16:creationId xmlns:a16="http://schemas.microsoft.com/office/drawing/2014/main" id="{2908B717-8486-4B9C-A259-8E0CADDDEBFB}"/>
              </a:ext>
            </a:extLst>
          </p:cNvPr>
          <p:cNvSpPr txBox="1"/>
          <p:nvPr/>
        </p:nvSpPr>
        <p:spPr>
          <a:xfrm>
            <a:off x="9078919" y="4253262"/>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Storage</a:t>
            </a:r>
          </a:p>
        </p:txBody>
      </p:sp>
      <p:sp>
        <p:nvSpPr>
          <p:cNvPr id="37" name="TextBox 50">
            <a:extLst>
              <a:ext uri="{FF2B5EF4-FFF2-40B4-BE49-F238E27FC236}">
                <a16:creationId xmlns:a16="http://schemas.microsoft.com/office/drawing/2014/main" id="{FE116F26-0F1D-4206-B759-C9C264A1346A}"/>
              </a:ext>
            </a:extLst>
          </p:cNvPr>
          <p:cNvSpPr txBox="1"/>
          <p:nvPr/>
        </p:nvSpPr>
        <p:spPr>
          <a:xfrm>
            <a:off x="10607631" y="4253262"/>
            <a:ext cx="1041192"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Route Reference Data</a:t>
            </a:r>
          </a:p>
        </p:txBody>
      </p:sp>
      <p:cxnSp>
        <p:nvCxnSpPr>
          <p:cNvPr id="38" name="Straight Arrow Connector 37">
            <a:extLst>
              <a:ext uri="{FF2B5EF4-FFF2-40B4-BE49-F238E27FC236}">
                <a16:creationId xmlns:a16="http://schemas.microsoft.com/office/drawing/2014/main" id="{C8D6FAD1-E58E-48C0-92B1-0D9057B4F50D}"/>
              </a:ext>
            </a:extLst>
          </p:cNvPr>
          <p:cNvCxnSpPr>
            <a:cxnSpLocks/>
          </p:cNvCxnSpPr>
          <p:nvPr/>
        </p:nvCxnSpPr>
        <p:spPr>
          <a:xfrm flipH="1">
            <a:off x="6803319" y="3966089"/>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0" name="Straight Arrow Connector 39">
            <a:extLst>
              <a:ext uri="{FF2B5EF4-FFF2-40B4-BE49-F238E27FC236}">
                <a16:creationId xmlns:a16="http://schemas.microsoft.com/office/drawing/2014/main" id="{777110AE-2DC3-4972-A67D-6B5FC0554FA1}"/>
              </a:ext>
            </a:extLst>
          </p:cNvPr>
          <p:cNvCxnSpPr>
            <a:cxnSpLocks/>
          </p:cNvCxnSpPr>
          <p:nvPr/>
        </p:nvCxnSpPr>
        <p:spPr>
          <a:xfrm flipH="1">
            <a:off x="8360356" y="3984783"/>
            <a:ext cx="835410" cy="1"/>
          </a:xfrm>
          <a:prstGeom prst="straightConnector1">
            <a:avLst/>
          </a:prstGeom>
          <a:noFill/>
          <a:ln w="9525" cap="flat" cmpd="sng" algn="ctr">
            <a:solidFill>
              <a:srgbClr val="FFFFFF"/>
            </a:solidFill>
            <a:prstDash val="solid"/>
            <a:headEnd type="none" w="lg" len="med"/>
            <a:tailEnd type="triangle"/>
          </a:ln>
          <a:effectLst/>
        </p:spPr>
      </p:cxnSp>
      <p:cxnSp>
        <p:nvCxnSpPr>
          <p:cNvPr id="41" name="Straight Arrow Connector 40">
            <a:extLst>
              <a:ext uri="{FF2B5EF4-FFF2-40B4-BE49-F238E27FC236}">
                <a16:creationId xmlns:a16="http://schemas.microsoft.com/office/drawing/2014/main" id="{7695E12F-D619-47AC-86DF-69F53EF9BF05}"/>
              </a:ext>
            </a:extLst>
          </p:cNvPr>
          <p:cNvCxnSpPr>
            <a:cxnSpLocks/>
          </p:cNvCxnSpPr>
          <p:nvPr/>
        </p:nvCxnSpPr>
        <p:spPr>
          <a:xfrm flipH="1">
            <a:off x="9965732" y="3971034"/>
            <a:ext cx="835410" cy="1"/>
          </a:xfrm>
          <a:prstGeom prst="straightConnector1">
            <a:avLst/>
          </a:prstGeom>
          <a:noFill/>
          <a:ln w="9525" cap="flat" cmpd="sng" algn="ctr">
            <a:solidFill>
              <a:srgbClr val="FFFFFF"/>
            </a:solidFill>
            <a:prstDash val="solid"/>
            <a:headEnd type="none" w="lg" len="med"/>
            <a:tailEnd type="triangle"/>
          </a:ln>
          <a:effectLst/>
        </p:spPr>
      </p:cxnSp>
      <p:sp>
        <p:nvSpPr>
          <p:cNvPr id="42" name="TextBox 50">
            <a:extLst>
              <a:ext uri="{FF2B5EF4-FFF2-40B4-BE49-F238E27FC236}">
                <a16:creationId xmlns:a16="http://schemas.microsoft.com/office/drawing/2014/main" id="{DF952A49-FB47-44B4-8A5D-A65C9F1D9ABE}"/>
              </a:ext>
            </a:extLst>
          </p:cNvPr>
          <p:cNvSpPr txBox="1"/>
          <p:nvPr/>
        </p:nvSpPr>
        <p:spPr>
          <a:xfrm>
            <a:off x="2057058" y="6199068"/>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Website for monitoring active buses</a:t>
            </a:r>
          </a:p>
        </p:txBody>
      </p:sp>
      <p:sp>
        <p:nvSpPr>
          <p:cNvPr id="43" name="TextBox 50">
            <a:extLst>
              <a:ext uri="{FF2B5EF4-FFF2-40B4-BE49-F238E27FC236}">
                <a16:creationId xmlns:a16="http://schemas.microsoft.com/office/drawing/2014/main" id="{B4B21626-06A7-4DDC-AB3F-E7AB9107E2FE}"/>
              </a:ext>
            </a:extLst>
          </p:cNvPr>
          <p:cNvSpPr txBox="1"/>
          <p:nvPr/>
        </p:nvSpPr>
        <p:spPr>
          <a:xfrm>
            <a:off x="6013415" y="1305477"/>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IoT Device</a:t>
            </a:r>
          </a:p>
        </p:txBody>
      </p:sp>
      <p:sp>
        <p:nvSpPr>
          <p:cNvPr id="44" name="TextBox 50">
            <a:extLst>
              <a:ext uri="{FF2B5EF4-FFF2-40B4-BE49-F238E27FC236}">
                <a16:creationId xmlns:a16="http://schemas.microsoft.com/office/drawing/2014/main" id="{FE506736-E976-46AD-8D34-2B4095AB4514}"/>
              </a:ext>
            </a:extLst>
          </p:cNvPr>
          <p:cNvSpPr txBox="1"/>
          <p:nvPr/>
        </p:nvSpPr>
        <p:spPr>
          <a:xfrm>
            <a:off x="4340033" y="1425938"/>
            <a:ext cx="1041192"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Bus</a:t>
            </a:r>
          </a:p>
        </p:txBody>
      </p:sp>
      <p:sp>
        <p:nvSpPr>
          <p:cNvPr id="46" name="Rectangle 45">
            <a:extLst>
              <a:ext uri="{FF2B5EF4-FFF2-40B4-BE49-F238E27FC236}">
                <a16:creationId xmlns:a16="http://schemas.microsoft.com/office/drawing/2014/main" id="{B0547443-3AE4-49E4-B96C-5843DC4A32DD}"/>
              </a:ext>
            </a:extLst>
          </p:cNvPr>
          <p:cNvSpPr/>
          <p:nvPr/>
        </p:nvSpPr>
        <p:spPr bwMode="auto">
          <a:xfrm>
            <a:off x="3906444" y="3619638"/>
            <a:ext cx="1651478"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WKT (Well-Known Text)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BD7DF169-F861-48FE-93B5-F6DE9FD39062}"/>
              </a:ext>
            </a:extLst>
          </p:cNvPr>
          <p:cNvSpPr/>
          <p:nvPr/>
        </p:nvSpPr>
        <p:spPr bwMode="auto">
          <a:xfrm>
            <a:off x="8618978" y="3832899"/>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D76D780-30BB-47ED-A576-7EAFD9848688}"/>
              </a:ext>
            </a:extLst>
          </p:cNvPr>
          <p:cNvSpPr/>
          <p:nvPr/>
        </p:nvSpPr>
        <p:spPr bwMode="auto">
          <a:xfrm rot="5400000">
            <a:off x="6410132" y="1757044"/>
            <a:ext cx="379912"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JSON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3407BFEA-21DA-436E-957F-FBE9C766A17E}"/>
              </a:ext>
            </a:extLst>
          </p:cNvPr>
          <p:cNvSpPr/>
          <p:nvPr/>
        </p:nvSpPr>
        <p:spPr bwMode="auto">
          <a:xfrm>
            <a:off x="7074296" y="3797106"/>
            <a:ext cx="278924" cy="166199"/>
          </a:xfrm>
          <a:prstGeom prst="rect">
            <a:avLst/>
          </a:prstGeom>
          <a:noFill/>
          <a:ln w="9525" cap="flat" cmpd="sng" algn="ctr">
            <a:noFill/>
            <a:prstDash val="solid"/>
            <a:headEnd type="none" w="med" len="med"/>
            <a:tailEnd type="none" w="med" len="med"/>
          </a:ln>
          <a:effectLst/>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auto"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TDS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7" name="Straight Arrow Connector 56">
            <a:extLst>
              <a:ext uri="{FF2B5EF4-FFF2-40B4-BE49-F238E27FC236}">
                <a16:creationId xmlns:a16="http://schemas.microsoft.com/office/drawing/2014/main" id="{FD6700AF-7637-4CB3-8265-8D1ABF941585}"/>
              </a:ext>
            </a:extLst>
          </p:cNvPr>
          <p:cNvCxnSpPr>
            <a:stCxn id="114" idx="3"/>
            <a:endCxn id="99" idx="1"/>
          </p:cNvCxnSpPr>
          <p:nvPr/>
        </p:nvCxnSpPr>
        <p:spPr>
          <a:xfrm flipV="1">
            <a:off x="3089530" y="3968332"/>
            <a:ext cx="1379760" cy="1163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Graphic 49">
            <a:extLst>
              <a:ext uri="{FF2B5EF4-FFF2-40B4-BE49-F238E27FC236}">
                <a16:creationId xmlns:a16="http://schemas.microsoft.com/office/drawing/2014/main" id="{5B9B7A1F-AB28-4454-954A-0A4C38A354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08528" y="3805586"/>
            <a:ext cx="356877" cy="356877"/>
          </a:xfrm>
          <a:prstGeom prst="rect">
            <a:avLst/>
          </a:prstGeom>
        </p:spPr>
      </p:pic>
      <p:cxnSp>
        <p:nvCxnSpPr>
          <p:cNvPr id="65" name="Straight Arrow Connector 64">
            <a:extLst>
              <a:ext uri="{FF2B5EF4-FFF2-40B4-BE49-F238E27FC236}">
                <a16:creationId xmlns:a16="http://schemas.microsoft.com/office/drawing/2014/main" id="{6FD55203-82F2-4D5E-B175-028DB0797D29}"/>
              </a:ext>
            </a:extLst>
          </p:cNvPr>
          <p:cNvCxnSpPr>
            <a:cxnSpLocks/>
          </p:cNvCxnSpPr>
          <p:nvPr/>
        </p:nvCxnSpPr>
        <p:spPr>
          <a:xfrm>
            <a:off x="4925674" y="3961606"/>
            <a:ext cx="1407302" cy="672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50">
            <a:extLst>
              <a:ext uri="{FF2B5EF4-FFF2-40B4-BE49-F238E27FC236}">
                <a16:creationId xmlns:a16="http://schemas.microsoft.com/office/drawing/2014/main" id="{E63B4D2E-94B2-4948-99E0-EE3CFD904D90}"/>
              </a:ext>
            </a:extLst>
          </p:cNvPr>
          <p:cNvSpPr txBox="1"/>
          <p:nvPr/>
        </p:nvSpPr>
        <p:spPr>
          <a:xfrm>
            <a:off x="4210730" y="4297628"/>
            <a:ext cx="104119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Functions</a:t>
            </a:r>
          </a:p>
        </p:txBody>
      </p:sp>
      <p:cxnSp>
        <p:nvCxnSpPr>
          <p:cNvPr id="13" name="Straight Arrow Connector 12">
            <a:extLst>
              <a:ext uri="{FF2B5EF4-FFF2-40B4-BE49-F238E27FC236}">
                <a16:creationId xmlns:a16="http://schemas.microsoft.com/office/drawing/2014/main" id="{BCA9FA5E-005C-4F76-8848-1CDDABF61579}"/>
              </a:ext>
            </a:extLst>
          </p:cNvPr>
          <p:cNvCxnSpPr>
            <a:cxnSpLocks/>
            <a:stCxn id="120" idx="2"/>
            <a:endCxn id="99" idx="0"/>
          </p:cNvCxnSpPr>
          <p:nvPr/>
        </p:nvCxnSpPr>
        <p:spPr>
          <a:xfrm>
            <a:off x="6503206" y="3032792"/>
            <a:ext cx="4160" cy="724427"/>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D5B9D00B-F21E-4FAD-9F52-26C386B74E6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58562" y="2253380"/>
            <a:ext cx="485300" cy="485300"/>
          </a:xfrm>
          <a:prstGeom prst="rect">
            <a:avLst/>
          </a:prstGeom>
        </p:spPr>
      </p:pic>
      <p:pic>
        <p:nvPicPr>
          <p:cNvPr id="6" name="Graphic 5" descr="Envelope with solid fill">
            <a:extLst>
              <a:ext uri="{FF2B5EF4-FFF2-40B4-BE49-F238E27FC236}">
                <a16:creationId xmlns:a16="http://schemas.microsoft.com/office/drawing/2014/main" id="{307AC670-3B01-4ABA-B75D-5EDD2E5B3D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12033" y="2218290"/>
            <a:ext cx="542950" cy="542950"/>
          </a:xfrm>
          <a:prstGeom prst="rect">
            <a:avLst/>
          </a:prstGeom>
        </p:spPr>
      </p:pic>
      <p:sp>
        <p:nvSpPr>
          <p:cNvPr id="15" name="TextBox 50">
            <a:extLst>
              <a:ext uri="{FF2B5EF4-FFF2-40B4-BE49-F238E27FC236}">
                <a16:creationId xmlns:a16="http://schemas.microsoft.com/office/drawing/2014/main" id="{5B84139A-4656-484C-9575-D541A96822F2}"/>
              </a:ext>
            </a:extLst>
          </p:cNvPr>
          <p:cNvSpPr txBox="1"/>
          <p:nvPr/>
        </p:nvSpPr>
        <p:spPr>
          <a:xfrm>
            <a:off x="9423620" y="2685925"/>
            <a:ext cx="1784891"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Notifications via Outlook/Gmail</a:t>
            </a:r>
          </a:p>
        </p:txBody>
      </p:sp>
      <p:pic>
        <p:nvPicPr>
          <p:cNvPr id="10" name="Picture 9" descr="A picture containing text&#10;&#10;Description automatically generated">
            <a:extLst>
              <a:ext uri="{FF2B5EF4-FFF2-40B4-BE49-F238E27FC236}">
                <a16:creationId xmlns:a16="http://schemas.microsoft.com/office/drawing/2014/main" id="{CF4DBC25-210C-496F-85B3-777FEAB75E91}"/>
              </a:ext>
            </a:extLst>
          </p:cNvPr>
          <p:cNvPicPr>
            <a:picLocks noChangeAspect="1"/>
          </p:cNvPicPr>
          <p:nvPr/>
        </p:nvPicPr>
        <p:blipFill>
          <a:blip r:embed="rId24"/>
          <a:stretch>
            <a:fillRect/>
          </a:stretch>
        </p:blipFill>
        <p:spPr>
          <a:xfrm>
            <a:off x="7497175" y="3456549"/>
            <a:ext cx="889046" cy="889046"/>
          </a:xfrm>
          <a:prstGeom prst="rect">
            <a:avLst/>
          </a:prstGeom>
        </p:spPr>
      </p:pic>
    </p:spTree>
    <p:extLst>
      <p:ext uri="{BB962C8B-B14F-4D97-AF65-F5344CB8AC3E}">
        <p14:creationId xmlns:p14="http://schemas.microsoft.com/office/powerpoint/2010/main" val="5012644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descr="Spiral staircase">
            <a:extLst>
              <a:ext uri="{FF2B5EF4-FFF2-40B4-BE49-F238E27FC236}">
                <a16:creationId xmlns:a16="http://schemas.microsoft.com/office/drawing/2014/main" id="{8937AC1D-4538-4F41-9E37-ED4A837F59B2}"/>
              </a:ext>
            </a:extLst>
          </p:cNvPr>
          <p:cNvPicPr>
            <a:picLocks noChangeAspect="1"/>
          </p:cNvPicPr>
          <p:nvPr/>
        </p:nvPicPr>
        <p:blipFill rotWithShape="1">
          <a:blip r:embed="rId3">
            <a:extLst>
              <a:ext uri="{28A0092B-C50C-407E-A947-70E740481C1C}">
                <a14:useLocalDpi xmlns:a14="http://schemas.microsoft.com/office/drawing/2010/main" val="0"/>
              </a:ext>
            </a:extLst>
          </a:blip>
          <a:srcRect l="14394" r="27068"/>
          <a:stretch/>
        </p:blipFill>
        <p:spPr>
          <a:xfrm>
            <a:off x="6181565" y="-25911"/>
            <a:ext cx="6045587" cy="6883426"/>
          </a:xfrm>
          <a:prstGeom prst="rect">
            <a:avLst/>
          </a:prstGeom>
        </p:spPr>
      </p:pic>
      <p:sp>
        <p:nvSpPr>
          <p:cNvPr id="34" name="Title 3">
            <a:extLst>
              <a:ext uri="{FF2B5EF4-FFF2-40B4-BE49-F238E27FC236}">
                <a16:creationId xmlns:a16="http://schemas.microsoft.com/office/drawing/2014/main" id="{391EFEED-5E3D-4E1E-A284-07084A0ECF94}"/>
              </a:ext>
            </a:extLst>
          </p:cNvPr>
          <p:cNvSpPr txBox="1">
            <a:spLocks/>
          </p:cNvSpPr>
          <p:nvPr/>
        </p:nvSpPr>
        <p:spPr>
          <a:xfrm>
            <a:off x="320656" y="457621"/>
            <a:ext cx="5494608" cy="1106748"/>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Azure SQL</a:t>
            </a:r>
          </a:p>
        </p:txBody>
      </p:sp>
      <p:grpSp>
        <p:nvGrpSpPr>
          <p:cNvPr id="44" name="Group 43">
            <a:extLst>
              <a:ext uri="{FF2B5EF4-FFF2-40B4-BE49-F238E27FC236}">
                <a16:creationId xmlns:a16="http://schemas.microsoft.com/office/drawing/2014/main" id="{447F552A-7F91-4423-AFD2-2D36678BA5CF}"/>
              </a:ext>
            </a:extLst>
          </p:cNvPr>
          <p:cNvGrpSpPr/>
          <p:nvPr/>
        </p:nvGrpSpPr>
        <p:grpSpPr>
          <a:xfrm>
            <a:off x="775386" y="1858913"/>
            <a:ext cx="1744457" cy="562890"/>
            <a:chOff x="1774554" y="523610"/>
            <a:chExt cx="1744704" cy="562970"/>
          </a:xfrm>
        </p:grpSpPr>
        <p:sp>
          <p:nvSpPr>
            <p:cNvPr id="42" name="Rectangle 41" descr="Smart Phone">
              <a:extLst>
                <a:ext uri="{FF2B5EF4-FFF2-40B4-BE49-F238E27FC236}">
                  <a16:creationId xmlns:a16="http://schemas.microsoft.com/office/drawing/2014/main" id="{75BCF47C-6DC9-4980-9387-FA62C7E61071}"/>
                </a:ext>
              </a:extLst>
            </p:cNvPr>
            <p:cNvSpPr/>
            <p:nvPr/>
          </p:nvSpPr>
          <p:spPr>
            <a:xfrm>
              <a:off x="1774554" y="523610"/>
              <a:ext cx="562970" cy="56297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43" name="TextBox 42">
              <a:extLst>
                <a:ext uri="{FF2B5EF4-FFF2-40B4-BE49-F238E27FC236}">
                  <a16:creationId xmlns:a16="http://schemas.microsoft.com/office/drawing/2014/main" id="{99C648C7-1513-4D5F-AD9C-B22CE499A829}"/>
                </a:ext>
              </a:extLst>
            </p:cNvPr>
            <p:cNvSpPr txBox="1"/>
            <p:nvPr/>
          </p:nvSpPr>
          <p:spPr>
            <a:xfrm>
              <a:off x="2337524" y="560324"/>
              <a:ext cx="1181734" cy="469039"/>
            </a:xfrm>
            <a:prstGeom prst="rect">
              <a:avLst/>
            </a:prstGeom>
            <a:noFill/>
          </p:spPr>
          <p:txBody>
            <a:bodyPr wrap="none" rtlCol="0">
              <a:spAutoFit/>
            </a:bodyPr>
            <a:lstStyle/>
            <a:p>
              <a:r>
                <a:rPr lang="en-US" sz="2400">
                  <a:latin typeface="+mj-lt"/>
                </a:rPr>
                <a:t>Mobile</a:t>
              </a:r>
            </a:p>
          </p:txBody>
        </p:sp>
      </p:grpSp>
      <p:grpSp>
        <p:nvGrpSpPr>
          <p:cNvPr id="48" name="Group 47">
            <a:extLst>
              <a:ext uri="{FF2B5EF4-FFF2-40B4-BE49-F238E27FC236}">
                <a16:creationId xmlns:a16="http://schemas.microsoft.com/office/drawing/2014/main" id="{45672E69-FA2F-43E6-B005-9345D84CACED}"/>
              </a:ext>
            </a:extLst>
          </p:cNvPr>
          <p:cNvGrpSpPr/>
          <p:nvPr/>
        </p:nvGrpSpPr>
        <p:grpSpPr>
          <a:xfrm>
            <a:off x="4006115" y="1949962"/>
            <a:ext cx="1195392" cy="562890"/>
            <a:chOff x="1774554" y="1298860"/>
            <a:chExt cx="1195561" cy="562970"/>
          </a:xfrm>
        </p:grpSpPr>
        <p:sp>
          <p:nvSpPr>
            <p:cNvPr id="46" name="Rectangle 45" descr="Wireless router">
              <a:extLst>
                <a:ext uri="{FF2B5EF4-FFF2-40B4-BE49-F238E27FC236}">
                  <a16:creationId xmlns:a16="http://schemas.microsoft.com/office/drawing/2014/main" id="{02866DA9-DF30-42A5-8EA7-41CD905FCB17}"/>
                </a:ext>
              </a:extLst>
            </p:cNvPr>
            <p:cNvSpPr/>
            <p:nvPr/>
          </p:nvSpPr>
          <p:spPr>
            <a:xfrm>
              <a:off x="1774554" y="1298860"/>
              <a:ext cx="562970" cy="56297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47" name="TextBox 46">
              <a:extLst>
                <a:ext uri="{FF2B5EF4-FFF2-40B4-BE49-F238E27FC236}">
                  <a16:creationId xmlns:a16="http://schemas.microsoft.com/office/drawing/2014/main" id="{40D4AEBC-D4FA-4C16-8C54-87E085DB67EA}"/>
                </a:ext>
              </a:extLst>
            </p:cNvPr>
            <p:cNvSpPr txBox="1"/>
            <p:nvPr/>
          </p:nvSpPr>
          <p:spPr>
            <a:xfrm>
              <a:off x="2333402" y="1349512"/>
              <a:ext cx="636713" cy="469039"/>
            </a:xfrm>
            <a:prstGeom prst="rect">
              <a:avLst/>
            </a:prstGeom>
            <a:noFill/>
          </p:spPr>
          <p:txBody>
            <a:bodyPr wrap="none" rtlCol="0">
              <a:spAutoFit/>
            </a:bodyPr>
            <a:lstStyle/>
            <a:p>
              <a:r>
                <a:rPr lang="en-US" sz="2400">
                  <a:latin typeface="+mj-lt"/>
                </a:rPr>
                <a:t>IoT</a:t>
              </a:r>
            </a:p>
          </p:txBody>
        </p:sp>
      </p:grpSp>
      <p:grpSp>
        <p:nvGrpSpPr>
          <p:cNvPr id="52" name="Group 51">
            <a:extLst>
              <a:ext uri="{FF2B5EF4-FFF2-40B4-BE49-F238E27FC236}">
                <a16:creationId xmlns:a16="http://schemas.microsoft.com/office/drawing/2014/main" id="{989AD295-A284-4347-A8D3-603812F5C24D}"/>
              </a:ext>
            </a:extLst>
          </p:cNvPr>
          <p:cNvGrpSpPr/>
          <p:nvPr/>
        </p:nvGrpSpPr>
        <p:grpSpPr>
          <a:xfrm>
            <a:off x="3535136" y="3343036"/>
            <a:ext cx="2280128" cy="562890"/>
            <a:chOff x="1774554" y="2170929"/>
            <a:chExt cx="2280451" cy="562970"/>
          </a:xfrm>
        </p:grpSpPr>
        <p:sp>
          <p:nvSpPr>
            <p:cNvPr id="50" name="Rectangle 49" descr="Web design">
              <a:extLst>
                <a:ext uri="{FF2B5EF4-FFF2-40B4-BE49-F238E27FC236}">
                  <a16:creationId xmlns:a16="http://schemas.microsoft.com/office/drawing/2014/main" id="{E15CC3F6-FDC0-4411-9E06-FA3CA0B7366D}"/>
                </a:ext>
              </a:extLst>
            </p:cNvPr>
            <p:cNvSpPr/>
            <p:nvPr/>
          </p:nvSpPr>
          <p:spPr>
            <a:xfrm>
              <a:off x="1774554" y="2170929"/>
              <a:ext cx="562970" cy="56297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sz="2400"/>
            </a:p>
          </p:txBody>
        </p:sp>
        <p:sp>
          <p:nvSpPr>
            <p:cNvPr id="51" name="TextBox 50">
              <a:extLst>
                <a:ext uri="{FF2B5EF4-FFF2-40B4-BE49-F238E27FC236}">
                  <a16:creationId xmlns:a16="http://schemas.microsoft.com/office/drawing/2014/main" id="{EA510FB4-9955-4652-83AE-969384353220}"/>
                </a:ext>
              </a:extLst>
            </p:cNvPr>
            <p:cNvSpPr txBox="1"/>
            <p:nvPr/>
          </p:nvSpPr>
          <p:spPr>
            <a:xfrm>
              <a:off x="2337804" y="2223390"/>
              <a:ext cx="1717201" cy="469039"/>
            </a:xfrm>
            <a:prstGeom prst="rect">
              <a:avLst/>
            </a:prstGeom>
            <a:noFill/>
          </p:spPr>
          <p:txBody>
            <a:bodyPr wrap="none" rtlCol="0">
              <a:spAutoFit/>
            </a:bodyPr>
            <a:lstStyle/>
            <a:p>
              <a:r>
                <a:rPr lang="en-US" sz="2400">
                  <a:latin typeface="+mj-lt"/>
                </a:rPr>
                <a:t>Web &amp; API</a:t>
              </a:r>
            </a:p>
          </p:txBody>
        </p:sp>
      </p:grpSp>
      <p:grpSp>
        <p:nvGrpSpPr>
          <p:cNvPr id="56" name="Group 55">
            <a:extLst>
              <a:ext uri="{FF2B5EF4-FFF2-40B4-BE49-F238E27FC236}">
                <a16:creationId xmlns:a16="http://schemas.microsoft.com/office/drawing/2014/main" id="{1B394A49-C7E1-4271-BA12-2C6A23ABB531}"/>
              </a:ext>
            </a:extLst>
          </p:cNvPr>
          <p:cNvGrpSpPr/>
          <p:nvPr/>
        </p:nvGrpSpPr>
        <p:grpSpPr>
          <a:xfrm>
            <a:off x="722016" y="3214561"/>
            <a:ext cx="1883252" cy="562890"/>
            <a:chOff x="1774554" y="3076051"/>
            <a:chExt cx="1883519" cy="562970"/>
          </a:xfrm>
        </p:grpSpPr>
        <p:sp>
          <p:nvSpPr>
            <p:cNvPr id="54" name="Rectangle 53" descr="Game controller">
              <a:extLst>
                <a:ext uri="{FF2B5EF4-FFF2-40B4-BE49-F238E27FC236}">
                  <a16:creationId xmlns:a16="http://schemas.microsoft.com/office/drawing/2014/main" id="{3D3DECDB-07A3-4875-8361-ED7589A43B33}"/>
                </a:ext>
              </a:extLst>
            </p:cNvPr>
            <p:cNvSpPr/>
            <p:nvPr/>
          </p:nvSpPr>
          <p:spPr>
            <a:xfrm>
              <a:off x="1774554" y="3076051"/>
              <a:ext cx="562970" cy="56297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55" name="TextBox 54">
              <a:extLst>
                <a:ext uri="{FF2B5EF4-FFF2-40B4-BE49-F238E27FC236}">
                  <a16:creationId xmlns:a16="http://schemas.microsoft.com/office/drawing/2014/main" id="{67D1B552-7867-4A0D-A04A-32D6ABD65DDC}"/>
                </a:ext>
              </a:extLst>
            </p:cNvPr>
            <p:cNvSpPr txBox="1"/>
            <p:nvPr/>
          </p:nvSpPr>
          <p:spPr>
            <a:xfrm>
              <a:off x="2359320" y="3126703"/>
              <a:ext cx="1298753" cy="469039"/>
            </a:xfrm>
            <a:prstGeom prst="rect">
              <a:avLst/>
            </a:prstGeom>
            <a:noFill/>
          </p:spPr>
          <p:txBody>
            <a:bodyPr wrap="none" rtlCol="0">
              <a:spAutoFit/>
            </a:bodyPr>
            <a:lstStyle/>
            <a:p>
              <a:r>
                <a:rPr lang="en-US" sz="2400">
                  <a:latin typeface="+mj-lt"/>
                </a:rPr>
                <a:t>Gaming</a:t>
              </a:r>
            </a:p>
          </p:txBody>
        </p:sp>
      </p:grpSp>
      <p:grpSp>
        <p:nvGrpSpPr>
          <p:cNvPr id="60" name="Group 59">
            <a:extLst>
              <a:ext uri="{FF2B5EF4-FFF2-40B4-BE49-F238E27FC236}">
                <a16:creationId xmlns:a16="http://schemas.microsoft.com/office/drawing/2014/main" id="{77E405F4-E296-428D-95EE-79EC60F3CAF7}"/>
              </a:ext>
            </a:extLst>
          </p:cNvPr>
          <p:cNvGrpSpPr/>
          <p:nvPr/>
        </p:nvGrpSpPr>
        <p:grpSpPr>
          <a:xfrm>
            <a:off x="433725" y="4570209"/>
            <a:ext cx="2410212" cy="845624"/>
            <a:chOff x="1774554" y="3970796"/>
            <a:chExt cx="2410554" cy="845744"/>
          </a:xfrm>
        </p:grpSpPr>
        <p:sp>
          <p:nvSpPr>
            <p:cNvPr id="58" name="Rectangle 57" descr="Shopping cart">
              <a:extLst>
                <a:ext uri="{FF2B5EF4-FFF2-40B4-BE49-F238E27FC236}">
                  <a16:creationId xmlns:a16="http://schemas.microsoft.com/office/drawing/2014/main" id="{D3EEB75C-3D89-4724-B2C4-51ABB74DC728}"/>
                </a:ext>
              </a:extLst>
            </p:cNvPr>
            <p:cNvSpPr/>
            <p:nvPr/>
          </p:nvSpPr>
          <p:spPr>
            <a:xfrm>
              <a:off x="1774554" y="4077992"/>
              <a:ext cx="562970" cy="56297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59" name="TextBox 58">
              <a:extLst>
                <a:ext uri="{FF2B5EF4-FFF2-40B4-BE49-F238E27FC236}">
                  <a16:creationId xmlns:a16="http://schemas.microsoft.com/office/drawing/2014/main" id="{E87EA221-70B5-4DA9-B663-47AB17E1D61A}"/>
                </a:ext>
              </a:extLst>
            </p:cNvPr>
            <p:cNvSpPr txBox="1"/>
            <p:nvPr/>
          </p:nvSpPr>
          <p:spPr>
            <a:xfrm>
              <a:off x="2180585" y="3970796"/>
              <a:ext cx="2004523" cy="845744"/>
            </a:xfrm>
            <a:prstGeom prst="rect">
              <a:avLst/>
            </a:prstGeom>
            <a:noFill/>
          </p:spPr>
          <p:txBody>
            <a:bodyPr wrap="none" rtlCol="0">
              <a:spAutoFit/>
            </a:bodyPr>
            <a:lstStyle/>
            <a:p>
              <a:pPr algn="ctr"/>
              <a:r>
                <a:rPr lang="en-US" sz="2400">
                  <a:latin typeface="+mj-lt"/>
                </a:rPr>
                <a:t>Retail &amp; </a:t>
              </a:r>
              <a:br>
                <a:rPr lang="en-US" sz="2400">
                  <a:latin typeface="+mj-lt"/>
                </a:rPr>
              </a:br>
              <a:r>
                <a:rPr lang="en-US" sz="2400">
                  <a:latin typeface="+mj-lt"/>
                </a:rPr>
                <a:t>E-Commerce</a:t>
              </a:r>
            </a:p>
          </p:txBody>
        </p:sp>
      </p:grpSp>
      <p:grpSp>
        <p:nvGrpSpPr>
          <p:cNvPr id="64" name="Group 63">
            <a:extLst>
              <a:ext uri="{FF2B5EF4-FFF2-40B4-BE49-F238E27FC236}">
                <a16:creationId xmlns:a16="http://schemas.microsoft.com/office/drawing/2014/main" id="{84DBDCB2-0940-4DFA-9EFA-16850144978C}"/>
              </a:ext>
            </a:extLst>
          </p:cNvPr>
          <p:cNvGrpSpPr/>
          <p:nvPr/>
        </p:nvGrpSpPr>
        <p:grpSpPr>
          <a:xfrm>
            <a:off x="1277237" y="5949826"/>
            <a:ext cx="4270054" cy="562890"/>
            <a:chOff x="1774554" y="5079933"/>
            <a:chExt cx="4270659" cy="562970"/>
          </a:xfrm>
        </p:grpSpPr>
        <p:sp>
          <p:nvSpPr>
            <p:cNvPr id="62" name="Rectangle 61" descr="Head with Gears">
              <a:extLst>
                <a:ext uri="{FF2B5EF4-FFF2-40B4-BE49-F238E27FC236}">
                  <a16:creationId xmlns:a16="http://schemas.microsoft.com/office/drawing/2014/main" id="{DF01EDA5-5971-4CC4-854E-8D1C053A758B}"/>
                </a:ext>
              </a:extLst>
            </p:cNvPr>
            <p:cNvSpPr/>
            <p:nvPr/>
          </p:nvSpPr>
          <p:spPr>
            <a:xfrm>
              <a:off x="1774554" y="5079933"/>
              <a:ext cx="562970" cy="562970"/>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3" name="TextBox 62">
              <a:extLst>
                <a:ext uri="{FF2B5EF4-FFF2-40B4-BE49-F238E27FC236}">
                  <a16:creationId xmlns:a16="http://schemas.microsoft.com/office/drawing/2014/main" id="{6C0E3CD3-1B67-47D1-9951-6101A5C6BF3A}"/>
                </a:ext>
              </a:extLst>
            </p:cNvPr>
            <p:cNvSpPr txBox="1"/>
            <p:nvPr/>
          </p:nvSpPr>
          <p:spPr>
            <a:xfrm>
              <a:off x="2354651" y="5132279"/>
              <a:ext cx="3690562" cy="469039"/>
            </a:xfrm>
            <a:prstGeom prst="rect">
              <a:avLst/>
            </a:prstGeom>
            <a:noFill/>
          </p:spPr>
          <p:txBody>
            <a:bodyPr wrap="none" rtlCol="0">
              <a:spAutoFit/>
            </a:bodyPr>
            <a:lstStyle/>
            <a:p>
              <a:r>
                <a:rPr lang="en-US" sz="2400">
                  <a:latin typeface="+mj-lt"/>
                </a:rPr>
                <a:t>AI, ML &amp; Recommenders</a:t>
              </a:r>
            </a:p>
          </p:txBody>
        </p:sp>
      </p:grpSp>
      <p:grpSp>
        <p:nvGrpSpPr>
          <p:cNvPr id="68" name="Group 67">
            <a:extLst>
              <a:ext uri="{FF2B5EF4-FFF2-40B4-BE49-F238E27FC236}">
                <a16:creationId xmlns:a16="http://schemas.microsoft.com/office/drawing/2014/main" id="{050062F3-2053-4F73-A732-CA8543CC7EE4}"/>
              </a:ext>
            </a:extLst>
          </p:cNvPr>
          <p:cNvGrpSpPr/>
          <p:nvPr/>
        </p:nvGrpSpPr>
        <p:grpSpPr>
          <a:xfrm>
            <a:off x="3575028" y="4736109"/>
            <a:ext cx="2165467" cy="562890"/>
            <a:chOff x="1774554" y="5956086"/>
            <a:chExt cx="2165774" cy="562970"/>
          </a:xfrm>
        </p:grpSpPr>
        <p:sp>
          <p:nvSpPr>
            <p:cNvPr id="66" name="Rectangle 65" descr="Cloud">
              <a:extLst>
                <a:ext uri="{FF2B5EF4-FFF2-40B4-BE49-F238E27FC236}">
                  <a16:creationId xmlns:a16="http://schemas.microsoft.com/office/drawing/2014/main" id="{3EECCCC1-733E-418E-A663-98C328001E61}"/>
                </a:ext>
              </a:extLst>
            </p:cNvPr>
            <p:cNvSpPr/>
            <p:nvPr/>
          </p:nvSpPr>
          <p:spPr>
            <a:xfrm>
              <a:off x="1774554" y="5956086"/>
              <a:ext cx="562970" cy="562970"/>
            </a:xfrm>
            <a:prstGeom prst="rect">
              <a:avLst/>
            </a:prstGeom>
            <a: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sz="2400"/>
            </a:p>
          </p:txBody>
        </p:sp>
        <p:sp>
          <p:nvSpPr>
            <p:cNvPr id="67" name="TextBox 66">
              <a:extLst>
                <a:ext uri="{FF2B5EF4-FFF2-40B4-BE49-F238E27FC236}">
                  <a16:creationId xmlns:a16="http://schemas.microsoft.com/office/drawing/2014/main" id="{00F6EF86-B6BF-481C-BADB-44427B0C68EA}"/>
                </a:ext>
              </a:extLst>
            </p:cNvPr>
            <p:cNvSpPr txBox="1"/>
            <p:nvPr/>
          </p:nvSpPr>
          <p:spPr>
            <a:xfrm>
              <a:off x="2333285" y="6010356"/>
              <a:ext cx="1607043" cy="469039"/>
            </a:xfrm>
            <a:prstGeom prst="rect">
              <a:avLst/>
            </a:prstGeom>
            <a:noFill/>
          </p:spPr>
          <p:txBody>
            <a:bodyPr wrap="none" rtlCol="0">
              <a:spAutoFit/>
            </a:bodyPr>
            <a:lstStyle/>
            <a:p>
              <a:r>
                <a:rPr lang="en-US" sz="2400">
                  <a:latin typeface="+mj-lt"/>
                </a:rPr>
                <a:t>Serverless</a:t>
              </a:r>
            </a:p>
          </p:txBody>
        </p:sp>
      </p:grpSp>
      <p:sp>
        <p:nvSpPr>
          <p:cNvPr id="72" name="Rectangle 71">
            <a:extLst>
              <a:ext uri="{FF2B5EF4-FFF2-40B4-BE49-F238E27FC236}">
                <a16:creationId xmlns:a16="http://schemas.microsoft.com/office/drawing/2014/main" id="{5A61B328-041C-47E6-BE01-B4E24F6DA5B1}"/>
              </a:ext>
            </a:extLst>
          </p:cNvPr>
          <p:cNvSpPr/>
          <p:nvPr/>
        </p:nvSpPr>
        <p:spPr>
          <a:xfrm>
            <a:off x="6181567" y="1161826"/>
            <a:ext cx="6045586" cy="5096344"/>
          </a:xfrm>
          <a:prstGeom prst="rect">
            <a:avLst/>
          </a:prstGeom>
          <a:solidFill>
            <a:srgbClr val="F2F2F2">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mj-lt"/>
            </a:endParaRPr>
          </a:p>
          <a:p>
            <a:pPr algn="ctr"/>
            <a:r>
              <a:rPr lang="en-US" sz="2400" b="1" dirty="0">
                <a:solidFill>
                  <a:schemeClr val="tx1"/>
                </a:solidFill>
                <a:latin typeface="+mj-lt"/>
              </a:rPr>
              <a:t>Ideal to support a large range of scenarios</a:t>
            </a:r>
          </a:p>
          <a:p>
            <a:pPr algn="ctr"/>
            <a:endParaRPr lang="en-US" sz="2400" dirty="0">
              <a:solidFill>
                <a:schemeClr val="tx1"/>
              </a:solidFill>
              <a:latin typeface="+mj-lt"/>
            </a:endParaRPr>
          </a:p>
          <a:p>
            <a:pPr algn="ctr"/>
            <a:r>
              <a:rPr lang="en-US" sz="2400" dirty="0">
                <a:solidFill>
                  <a:schemeClr val="tx1"/>
                </a:solidFill>
                <a:latin typeface="+mj-lt"/>
              </a:rPr>
              <a:t>Online Transaction Processing</a:t>
            </a:r>
          </a:p>
          <a:p>
            <a:pPr algn="ctr"/>
            <a:r>
              <a:rPr lang="en-US" sz="2400" dirty="0">
                <a:solidFill>
                  <a:schemeClr val="tx1"/>
                </a:solidFill>
                <a:latin typeface="+mj-lt"/>
              </a:rPr>
              <a:t>Hybrid Transactional Analytics Processing</a:t>
            </a:r>
          </a:p>
          <a:p>
            <a:pPr algn="ctr"/>
            <a:r>
              <a:rPr lang="en-US" sz="2400" dirty="0">
                <a:solidFill>
                  <a:schemeClr val="tx1"/>
                </a:solidFill>
                <a:latin typeface="+mj-lt"/>
              </a:rPr>
              <a:t>Streaming At Scale</a:t>
            </a:r>
          </a:p>
          <a:p>
            <a:pPr algn="ctr"/>
            <a:r>
              <a:rPr lang="en-US" sz="2400" dirty="0">
                <a:solidFill>
                  <a:schemeClr val="tx1"/>
                </a:solidFill>
                <a:latin typeface="+mj-lt"/>
              </a:rPr>
              <a:t>Near-Real Time Analytics</a:t>
            </a:r>
          </a:p>
          <a:p>
            <a:pPr algn="ctr"/>
            <a:endParaRPr lang="en-US" sz="2400" dirty="0">
              <a:solidFill>
                <a:schemeClr val="tx1"/>
              </a:solidFill>
              <a:latin typeface="+mj-lt"/>
            </a:endParaRPr>
          </a:p>
          <a:p>
            <a:pPr algn="ctr"/>
            <a:r>
              <a:rPr lang="en-US" sz="2400" b="1" dirty="0">
                <a:solidFill>
                  <a:schemeClr val="tx1"/>
                </a:solidFill>
                <a:latin typeface="+mj-lt"/>
              </a:rPr>
              <a:t>Resources</a:t>
            </a:r>
          </a:p>
          <a:p>
            <a:pPr algn="ctr"/>
            <a:r>
              <a:rPr lang="en-US" sz="2400" dirty="0">
                <a:solidFill>
                  <a:schemeClr val="tx1"/>
                </a:solidFill>
                <a:latin typeface="+mj-lt"/>
                <a:hlinkClick r:id="rId18"/>
              </a:rPr>
              <a:t>https://aka.ms/azuresqlyt</a:t>
            </a:r>
            <a:r>
              <a:rPr lang="en-US" sz="2400" dirty="0">
                <a:solidFill>
                  <a:schemeClr val="tx1"/>
                </a:solidFill>
                <a:latin typeface="+mj-lt"/>
              </a:rPr>
              <a:t> </a:t>
            </a:r>
          </a:p>
          <a:p>
            <a:pPr algn="ctr"/>
            <a:r>
              <a:rPr lang="en-US" sz="2400" dirty="0">
                <a:solidFill>
                  <a:schemeClr val="tx1"/>
                </a:solidFill>
                <a:latin typeface="+mj-lt"/>
                <a:hlinkClick r:id="rId19"/>
              </a:rPr>
              <a:t>https://aka.ms/catchthebus</a:t>
            </a:r>
            <a:r>
              <a:rPr lang="en-US" sz="2400" dirty="0">
                <a:solidFill>
                  <a:schemeClr val="tx1"/>
                </a:solidFill>
                <a:latin typeface="+mj-lt"/>
              </a:rPr>
              <a:t> </a:t>
            </a:r>
          </a:p>
          <a:p>
            <a:pPr algn="ctr"/>
            <a:r>
              <a:rPr lang="en-US" sz="2400" dirty="0" err="1">
                <a:solidFill>
                  <a:schemeClr val="tx1"/>
                </a:solidFill>
                <a:latin typeface="+mj-lt"/>
              </a:rPr>
              <a:t>tw</a:t>
            </a:r>
            <a:r>
              <a:rPr lang="en-US" sz="2400" dirty="0">
                <a:solidFill>
                  <a:schemeClr val="tx1"/>
                </a:solidFill>
                <a:latin typeface="+mj-lt"/>
              </a:rPr>
              <a:t>: @AzureSQL</a:t>
            </a:r>
          </a:p>
          <a:p>
            <a:pPr algn="ctr"/>
            <a:r>
              <a:rPr lang="en-US" sz="2400" dirty="0" err="1">
                <a:solidFill>
                  <a:schemeClr val="tx1"/>
                </a:solidFill>
                <a:latin typeface="+mj-lt"/>
              </a:rPr>
              <a:t>tw</a:t>
            </a:r>
            <a:r>
              <a:rPr lang="en-US" sz="2400" dirty="0">
                <a:solidFill>
                  <a:schemeClr val="tx1"/>
                </a:solidFill>
                <a:latin typeface="+mj-lt"/>
              </a:rPr>
              <a:t>: @AnalyticAnna</a:t>
            </a:r>
          </a:p>
        </p:txBody>
      </p:sp>
      <p:sp>
        <p:nvSpPr>
          <p:cNvPr id="85" name="Rectangle 84">
            <a:extLst>
              <a:ext uri="{FF2B5EF4-FFF2-40B4-BE49-F238E27FC236}">
                <a16:creationId xmlns:a16="http://schemas.microsoft.com/office/drawing/2014/main" id="{1C390AC7-16C6-4931-A472-9FF601729A73}"/>
              </a:ext>
            </a:extLst>
          </p:cNvPr>
          <p:cNvSpPr/>
          <p:nvPr/>
        </p:nvSpPr>
        <p:spPr>
          <a:xfrm>
            <a:off x="6094253" y="487"/>
            <a:ext cx="118855" cy="6857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52672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A4D4D-0DC8-48CA-BD97-F3BC2CA5E4A9}"/>
              </a:ext>
            </a:extLst>
          </p:cNvPr>
          <p:cNvSpPr>
            <a:spLocks noGrp="1"/>
          </p:cNvSpPr>
          <p:nvPr>
            <p:ph type="title"/>
          </p:nvPr>
        </p:nvSpPr>
        <p:spPr/>
        <p:txBody>
          <a:bodyPr/>
          <a:lstStyle/>
          <a:p>
            <a:r>
              <a:rPr lang="en-US"/>
              <a:t>Goal: Integrate Public Transportation Data</a:t>
            </a:r>
          </a:p>
        </p:txBody>
      </p:sp>
      <p:sp>
        <p:nvSpPr>
          <p:cNvPr id="5" name="Text Placeholder 4">
            <a:extLst>
              <a:ext uri="{FF2B5EF4-FFF2-40B4-BE49-F238E27FC236}">
                <a16:creationId xmlns:a16="http://schemas.microsoft.com/office/drawing/2014/main" id="{FFD2A123-74CA-4524-8569-00ED3A63BE79}"/>
              </a:ext>
            </a:extLst>
          </p:cNvPr>
          <p:cNvSpPr>
            <a:spLocks noGrp="1"/>
          </p:cNvSpPr>
          <p:nvPr>
            <p:ph type="body" sz="quarter" idx="10"/>
          </p:nvPr>
        </p:nvSpPr>
        <p:spPr>
          <a:xfrm>
            <a:off x="592922" y="1147270"/>
            <a:ext cx="9025146" cy="2363724"/>
          </a:xfrm>
        </p:spPr>
        <p:txBody>
          <a:bodyPr/>
          <a:lstStyle/>
          <a:p>
            <a:pPr marL="0" indent="0">
              <a:buNone/>
            </a:pPr>
            <a:r>
              <a:rPr lang="en-US" sz="2400"/>
              <a:t>Sources are:</a:t>
            </a:r>
          </a:p>
          <a:p>
            <a:pPr>
              <a:buFont typeface="Arial" panose="020B0604020202020204" pitchFamily="34" charset="0"/>
              <a:buChar char="•"/>
            </a:pPr>
            <a:r>
              <a:rPr lang="en-US" sz="2400"/>
              <a:t>Flat File with Route Reference Data</a:t>
            </a:r>
          </a:p>
          <a:p>
            <a:pPr>
              <a:buFont typeface="Arial" panose="020B0604020202020204" pitchFamily="34" charset="0"/>
              <a:buChar char="•"/>
            </a:pPr>
            <a:r>
              <a:rPr lang="en-US" sz="2400"/>
              <a:t>JSON File in GTFS format with Real-Time Vehicle Positions</a:t>
            </a:r>
          </a:p>
        </p:txBody>
      </p:sp>
      <p:grpSp>
        <p:nvGrpSpPr>
          <p:cNvPr id="2" name="Group 1">
            <a:extLst>
              <a:ext uri="{FF2B5EF4-FFF2-40B4-BE49-F238E27FC236}">
                <a16:creationId xmlns:a16="http://schemas.microsoft.com/office/drawing/2014/main" id="{26AC68E9-833B-43EC-812A-51A7F4FC0B9F}"/>
              </a:ext>
            </a:extLst>
          </p:cNvPr>
          <p:cNvGrpSpPr/>
          <p:nvPr/>
        </p:nvGrpSpPr>
        <p:grpSpPr>
          <a:xfrm>
            <a:off x="1757688" y="2502734"/>
            <a:ext cx="7616860" cy="3664791"/>
            <a:chOff x="4252411" y="1986908"/>
            <a:chExt cx="7616860" cy="3664791"/>
          </a:xfrm>
        </p:grpSpPr>
        <p:sp>
          <p:nvSpPr>
            <p:cNvPr id="7" name="TextBox 6">
              <a:extLst>
                <a:ext uri="{FF2B5EF4-FFF2-40B4-BE49-F238E27FC236}">
                  <a16:creationId xmlns:a16="http://schemas.microsoft.com/office/drawing/2014/main" id="{51E98C1B-EE57-48EC-9526-D2FAEF2AB53C}"/>
                </a:ext>
              </a:extLst>
            </p:cNvPr>
            <p:cNvSpPr txBox="1"/>
            <p:nvPr/>
          </p:nvSpPr>
          <p:spPr>
            <a:xfrm>
              <a:off x="4252411" y="5374700"/>
              <a:ext cx="7495108" cy="276999"/>
            </a:xfrm>
            <a:prstGeom prst="rect">
              <a:avLst/>
            </a:prstGeom>
            <a:noFill/>
          </p:spPr>
          <p:txBody>
            <a:bodyPr wrap="square">
              <a:spAutoFit/>
            </a:bodyPr>
            <a:lstStyle/>
            <a:p>
              <a:pPr algn="ctr"/>
              <a:r>
                <a:rPr lang="en-US" sz="1200">
                  <a:hlinkClick r:id="rId3"/>
                </a:rPr>
                <a:t>https://kingcounty.gov/depts/transportation/metro/travel-options/bus/app-center/developer-resources.aspx</a:t>
              </a:r>
              <a:r>
                <a:rPr lang="en-US" sz="1200"/>
                <a:t> </a:t>
              </a:r>
            </a:p>
          </p:txBody>
        </p:sp>
        <p:pic>
          <p:nvPicPr>
            <p:cNvPr id="9" name="Picture 8">
              <a:extLst>
                <a:ext uri="{FF2B5EF4-FFF2-40B4-BE49-F238E27FC236}">
                  <a16:creationId xmlns:a16="http://schemas.microsoft.com/office/drawing/2014/main" id="{76062FF1-13AB-4709-AE5C-EB9D3624FCF0}"/>
                </a:ext>
              </a:extLst>
            </p:cNvPr>
            <p:cNvPicPr>
              <a:picLocks noChangeAspect="1"/>
            </p:cNvPicPr>
            <p:nvPr/>
          </p:nvPicPr>
          <p:blipFill>
            <a:blip r:embed="rId4"/>
            <a:stretch>
              <a:fillRect/>
            </a:stretch>
          </p:blipFill>
          <p:spPr>
            <a:xfrm>
              <a:off x="4374164" y="1986908"/>
              <a:ext cx="7495107" cy="3416215"/>
            </a:xfrm>
            <a:prstGeom prst="rect">
              <a:avLst/>
            </a:prstGeom>
            <a:ln w="12700">
              <a:solidFill>
                <a:schemeClr val="accent2"/>
              </a:solidFill>
            </a:ln>
            <a:effectLst>
              <a:outerShdw blurRad="50800" dist="38100" dir="2700000" algn="tl" rotWithShape="0">
                <a:prstClr val="black">
                  <a:alpha val="40000"/>
                </a:prstClr>
              </a:outerShdw>
            </a:effectLst>
          </p:spPr>
        </p:pic>
      </p:grpSp>
      <p:grpSp>
        <p:nvGrpSpPr>
          <p:cNvPr id="19" name="Group 18">
            <a:extLst>
              <a:ext uri="{FF2B5EF4-FFF2-40B4-BE49-F238E27FC236}">
                <a16:creationId xmlns:a16="http://schemas.microsoft.com/office/drawing/2014/main" id="{C8AD7447-17B6-4A13-931E-9A9D06DAD536}"/>
              </a:ext>
            </a:extLst>
          </p:cNvPr>
          <p:cNvGrpSpPr/>
          <p:nvPr/>
        </p:nvGrpSpPr>
        <p:grpSpPr>
          <a:xfrm>
            <a:off x="0" y="6499129"/>
            <a:ext cx="11444140" cy="324677"/>
            <a:chOff x="0" y="6058468"/>
            <a:chExt cx="11444140" cy="324677"/>
          </a:xfrm>
        </p:grpSpPr>
        <p:cxnSp>
          <p:nvCxnSpPr>
            <p:cNvPr id="32" name="Straight Arrow Connector 31">
              <a:extLst>
                <a:ext uri="{FF2B5EF4-FFF2-40B4-BE49-F238E27FC236}">
                  <a16:creationId xmlns:a16="http://schemas.microsoft.com/office/drawing/2014/main" id="{E0BCAE98-42DD-4087-B272-0DEF58FF1AE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80388A89-8206-4D49-9370-C544842960D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2E4968D2-931F-46C4-8960-240890242F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5" name="Oval 34">
              <a:extLst>
                <a:ext uri="{FF2B5EF4-FFF2-40B4-BE49-F238E27FC236}">
                  <a16:creationId xmlns:a16="http://schemas.microsoft.com/office/drawing/2014/main" id="{0025B5A8-A1B0-4244-978A-62573A40A1E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53DF8AF9-DC19-49BE-B055-975B1DAA943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42C432EF-3130-4751-84E0-AA22D824C2EA}"/>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8" name="TextBox 37">
              <a:extLst>
                <a:ext uri="{FF2B5EF4-FFF2-40B4-BE49-F238E27FC236}">
                  <a16:creationId xmlns:a16="http://schemas.microsoft.com/office/drawing/2014/main" id="{CA611A0B-50B7-4511-A5AC-D51D32CDFEE1}"/>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solidFill>
                    <a:schemeClr val="accent1"/>
                  </a:solidFill>
                </a:rPr>
                <a:t>Modern apps</a:t>
              </a:r>
            </a:p>
          </p:txBody>
        </p:sp>
        <p:sp>
          <p:nvSpPr>
            <p:cNvPr id="39" name="TextBox 38">
              <a:extLst>
                <a:ext uri="{FF2B5EF4-FFF2-40B4-BE49-F238E27FC236}">
                  <a16:creationId xmlns:a16="http://schemas.microsoft.com/office/drawing/2014/main" id="{51628AD4-4587-4786-B647-405DB9D67C3E}"/>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051636A7-1D2D-40D8-889F-DAD92E9FD002}"/>
                </a:ext>
              </a:extLst>
            </p:cNvPr>
            <p:cNvSpPr txBox="1"/>
            <p:nvPr/>
          </p:nvSpPr>
          <p:spPr>
            <a:xfrm>
              <a:off x="5074260" y="6244645"/>
              <a:ext cx="983716"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Catch the bus</a:t>
              </a:r>
            </a:p>
          </p:txBody>
        </p:sp>
        <p:sp>
          <p:nvSpPr>
            <p:cNvPr id="41" name="TextBox 40">
              <a:extLst>
                <a:ext uri="{FF2B5EF4-FFF2-40B4-BE49-F238E27FC236}">
                  <a16:creationId xmlns:a16="http://schemas.microsoft.com/office/drawing/2014/main" id="{EC5CD711-7CBE-45C9-9F21-F9D1798E1B6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2" name="TextBox 41">
              <a:extLst>
                <a:ext uri="{FF2B5EF4-FFF2-40B4-BE49-F238E27FC236}">
                  <a16:creationId xmlns:a16="http://schemas.microsoft.com/office/drawing/2014/main" id="{1C73F22A-BAFD-4E7D-814B-433497EB614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15461926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625E-6D8C-4A4B-9CA4-D36761BF9991}"/>
              </a:ext>
            </a:extLst>
          </p:cNvPr>
          <p:cNvSpPr>
            <a:spLocks noGrp="1"/>
          </p:cNvSpPr>
          <p:nvPr>
            <p:ph type="title"/>
          </p:nvPr>
        </p:nvSpPr>
        <p:spPr/>
        <p:txBody>
          <a:bodyPr/>
          <a:lstStyle/>
          <a:p>
            <a:r>
              <a:rPr lang="en-US"/>
              <a:t>Microservices</a:t>
            </a:r>
          </a:p>
        </p:txBody>
      </p:sp>
      <p:sp>
        <p:nvSpPr>
          <p:cNvPr id="14" name="Hexagon 13">
            <a:extLst>
              <a:ext uri="{FF2B5EF4-FFF2-40B4-BE49-F238E27FC236}">
                <a16:creationId xmlns:a16="http://schemas.microsoft.com/office/drawing/2014/main" id="{142A5C4F-B754-4EAB-A0E0-5AA1319F0489}"/>
              </a:ext>
            </a:extLst>
          </p:cNvPr>
          <p:cNvSpPr>
            <a:spLocks noChangeAspect="1"/>
          </p:cNvSpPr>
          <p:nvPr/>
        </p:nvSpPr>
        <p:spPr bwMode="auto">
          <a:xfrm>
            <a:off x="5150952" y="2962839"/>
            <a:ext cx="1155391" cy="1077963"/>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E4E402FF-BDDE-4CAF-98F0-4D348BE8E072}"/>
              </a:ext>
            </a:extLst>
          </p:cNvPr>
          <p:cNvSpPr>
            <a:spLocks noChangeAspect="1"/>
          </p:cNvSpPr>
          <p:nvPr/>
        </p:nvSpPr>
        <p:spPr bwMode="auto">
          <a:xfrm>
            <a:off x="9031100" y="3941865"/>
            <a:ext cx="1156494" cy="1078992"/>
          </a:xfrm>
          <a:prstGeom prst="hexagon">
            <a:avLst/>
          </a:prstGeom>
          <a:solidFill>
            <a:srgbClr val="4D762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sp>
        <p:nvSpPr>
          <p:cNvPr id="16" name="Flowchart: Magnetic Disk 15">
            <a:extLst>
              <a:ext uri="{FF2B5EF4-FFF2-40B4-BE49-F238E27FC236}">
                <a16:creationId xmlns:a16="http://schemas.microsoft.com/office/drawing/2014/main" id="{231AA756-35A9-46D8-97AB-5CD72D2EE4F4}"/>
              </a:ext>
            </a:extLst>
          </p:cNvPr>
          <p:cNvSpPr/>
          <p:nvPr/>
        </p:nvSpPr>
        <p:spPr>
          <a:xfrm>
            <a:off x="9437215" y="4480215"/>
            <a:ext cx="334753" cy="45720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AE42668E-130A-4362-A9A3-1A1ECB7A4FAE}"/>
              </a:ext>
            </a:extLst>
          </p:cNvPr>
          <p:cNvCxnSpPr>
            <a:cxnSpLocks/>
            <a:stCxn id="15" idx="3"/>
            <a:endCxn id="14" idx="0"/>
          </p:cNvCxnSpPr>
          <p:nvPr/>
        </p:nvCxnSpPr>
        <p:spPr>
          <a:xfrm flipH="1" flipV="1">
            <a:off x="6306343" y="3501821"/>
            <a:ext cx="2724757" cy="979540"/>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20" name="Straight Arrow Connector 19">
            <a:extLst>
              <a:ext uri="{FF2B5EF4-FFF2-40B4-BE49-F238E27FC236}">
                <a16:creationId xmlns:a16="http://schemas.microsoft.com/office/drawing/2014/main" id="{18D75F1B-5875-449D-98C8-99DEFDE72DD6}"/>
              </a:ext>
            </a:extLst>
          </p:cNvPr>
          <p:cNvCxnSpPr>
            <a:cxnSpLocks/>
            <a:stCxn id="75" idx="4"/>
            <a:endCxn id="14" idx="1"/>
          </p:cNvCxnSpPr>
          <p:nvPr/>
        </p:nvCxnSpPr>
        <p:spPr>
          <a:xfrm flipH="1" flipV="1">
            <a:off x="6036852" y="4040802"/>
            <a:ext cx="1654613" cy="1048662"/>
          </a:xfrm>
          <a:prstGeom prst="straightConnector1">
            <a:avLst/>
          </a:prstGeom>
          <a:noFill/>
          <a:ln w="12700" cap="flat" cmpd="sng" algn="ctr">
            <a:solidFill>
              <a:schemeClr val="bg1">
                <a:lumMod val="50000"/>
              </a:schemeClr>
            </a:solidFill>
            <a:prstDash val="solid"/>
            <a:miter lim="800000"/>
            <a:tailEnd type="triangle"/>
          </a:ln>
          <a:effectLst/>
        </p:spPr>
      </p:cxnSp>
      <p:sp>
        <p:nvSpPr>
          <p:cNvPr id="21" name="Rectangle 20">
            <a:extLst>
              <a:ext uri="{FF2B5EF4-FFF2-40B4-BE49-F238E27FC236}">
                <a16:creationId xmlns:a16="http://schemas.microsoft.com/office/drawing/2014/main" id="{4361BCD4-4191-4B76-933B-3DD99DCA464D}"/>
              </a:ext>
            </a:extLst>
          </p:cNvPr>
          <p:cNvSpPr/>
          <p:nvPr/>
        </p:nvSpPr>
        <p:spPr>
          <a:xfrm>
            <a:off x="8573513" y="5126036"/>
            <a:ext cx="867650" cy="512935"/>
          </a:xfrm>
          <a:prstGeom prst="rect">
            <a:avLst/>
          </a:prstGeom>
        </p:spPr>
        <p:txBody>
          <a:bodyPr wrap="square">
            <a:spAutoFit/>
          </a:bodyPr>
          <a:lstStyle/>
          <a:p>
            <a:pPr defTabSz="914048"/>
            <a:r>
              <a:rPr lang="en-US" sz="1372" kern="0">
                <a:solidFill>
                  <a:srgbClr val="000000"/>
                </a:solidFill>
                <a:latin typeface="Segoe UI Light"/>
              </a:rPr>
              <a:t>Stateful services</a:t>
            </a:r>
          </a:p>
        </p:txBody>
      </p:sp>
      <p:pic>
        <p:nvPicPr>
          <p:cNvPr id="24" name="Picture 23">
            <a:extLst>
              <a:ext uri="{FF2B5EF4-FFF2-40B4-BE49-F238E27FC236}">
                <a16:creationId xmlns:a16="http://schemas.microsoft.com/office/drawing/2014/main" id="{4300312B-A4BB-4373-AA18-B0B28B5B6D7D}"/>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456169" y="3277382"/>
            <a:ext cx="555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3">
            <a:extLst>
              <a:ext uri="{FF2B5EF4-FFF2-40B4-BE49-F238E27FC236}">
                <a16:creationId xmlns:a16="http://schemas.microsoft.com/office/drawing/2014/main" id="{D3C15955-6FC4-4C98-9D2A-1C8208683A63}"/>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404305" y="4067987"/>
            <a:ext cx="410084" cy="33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0F9CEEB2-FEA1-4164-A6DA-38ACDC521420}"/>
              </a:ext>
            </a:extLst>
          </p:cNvPr>
          <p:cNvSpPr/>
          <p:nvPr/>
        </p:nvSpPr>
        <p:spPr>
          <a:xfrm>
            <a:off x="8573513" y="2639740"/>
            <a:ext cx="2109141" cy="303481"/>
          </a:xfrm>
          <a:prstGeom prst="rect">
            <a:avLst/>
          </a:prstGeom>
        </p:spPr>
        <p:txBody>
          <a:bodyPr wrap="square">
            <a:spAutoFit/>
          </a:bodyPr>
          <a:lstStyle/>
          <a:p>
            <a:pPr defTabSz="914048">
              <a:defRPr/>
            </a:pPr>
            <a:r>
              <a:rPr lang="en-US" sz="1372" kern="0">
                <a:solidFill>
                  <a:srgbClr val="000000"/>
                </a:solidFill>
                <a:latin typeface="Segoe UI Light"/>
              </a:rPr>
              <a:t>Web presentation services</a:t>
            </a:r>
          </a:p>
        </p:txBody>
      </p:sp>
      <p:sp>
        <p:nvSpPr>
          <p:cNvPr id="30" name="Rectangle 29">
            <a:extLst>
              <a:ext uri="{FF2B5EF4-FFF2-40B4-BE49-F238E27FC236}">
                <a16:creationId xmlns:a16="http://schemas.microsoft.com/office/drawing/2014/main" id="{384A09F4-F677-4380-9B90-C8975A0142FB}"/>
              </a:ext>
            </a:extLst>
          </p:cNvPr>
          <p:cNvSpPr/>
          <p:nvPr/>
        </p:nvSpPr>
        <p:spPr>
          <a:xfrm>
            <a:off x="5310536" y="4138453"/>
            <a:ext cx="983004" cy="512935"/>
          </a:xfrm>
          <a:prstGeom prst="rect">
            <a:avLst/>
          </a:prstGeom>
        </p:spPr>
        <p:txBody>
          <a:bodyPr wrap="square">
            <a:spAutoFit/>
          </a:bodyPr>
          <a:lstStyle/>
          <a:p>
            <a:pPr defTabSz="914048"/>
            <a:r>
              <a:rPr lang="en-US" sz="1372" kern="0">
                <a:solidFill>
                  <a:srgbClr val="000000"/>
                </a:solidFill>
                <a:latin typeface="Segoe UI Light"/>
              </a:rPr>
              <a:t>Stateless services</a:t>
            </a:r>
          </a:p>
        </p:txBody>
      </p:sp>
      <p:pic>
        <p:nvPicPr>
          <p:cNvPr id="31" name="Picture 30">
            <a:extLst>
              <a:ext uri="{FF2B5EF4-FFF2-40B4-BE49-F238E27FC236}">
                <a16:creationId xmlns:a16="http://schemas.microsoft.com/office/drawing/2014/main" id="{8C07D97F-3DF6-4D51-9218-ED3D369FFF36}"/>
              </a:ext>
            </a:extLst>
          </p:cNvPr>
          <p:cNvPicPr>
            <a:picLocks noChangeAspect="1"/>
          </p:cNvPicPr>
          <p:nvPr/>
        </p:nvPicPr>
        <p:blipFill>
          <a:blip r:embed="rId4"/>
          <a:stretch>
            <a:fillRect/>
          </a:stretch>
        </p:blipFill>
        <p:spPr>
          <a:xfrm>
            <a:off x="7848176" y="759383"/>
            <a:ext cx="2699211" cy="1853255"/>
          </a:xfrm>
          <a:prstGeom prst="rect">
            <a:avLst/>
          </a:prstGeom>
        </p:spPr>
      </p:pic>
      <p:grpSp>
        <p:nvGrpSpPr>
          <p:cNvPr id="27" name="Group 26">
            <a:extLst>
              <a:ext uri="{FF2B5EF4-FFF2-40B4-BE49-F238E27FC236}">
                <a16:creationId xmlns:a16="http://schemas.microsoft.com/office/drawing/2014/main" id="{51941615-463C-4C2D-BD3E-7CC64154088F}"/>
              </a:ext>
            </a:extLst>
          </p:cNvPr>
          <p:cNvGrpSpPr>
            <a:grpSpLocks noChangeAspect="1"/>
          </p:cNvGrpSpPr>
          <p:nvPr/>
        </p:nvGrpSpPr>
        <p:grpSpPr>
          <a:xfrm>
            <a:off x="6840779" y="841934"/>
            <a:ext cx="1159186" cy="1294372"/>
            <a:chOff x="5499394" y="1899253"/>
            <a:chExt cx="1132765" cy="1226322"/>
          </a:xfrm>
        </p:grpSpPr>
        <p:sp>
          <p:nvSpPr>
            <p:cNvPr id="28" name="Hexagon 27">
              <a:extLst>
                <a:ext uri="{FF2B5EF4-FFF2-40B4-BE49-F238E27FC236}">
                  <a16:creationId xmlns:a16="http://schemas.microsoft.com/office/drawing/2014/main" id="{1E2C1B40-ED1A-4273-AF49-7766990EBF06}"/>
                </a:ext>
              </a:extLst>
            </p:cNvPr>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solidFill>
                  <a:srgbClr val="000000"/>
                </a:solidFill>
                <a:latin typeface="Segoe UI"/>
              </a:endParaRPr>
            </a:p>
          </p:txBody>
        </p:sp>
        <p:pic>
          <p:nvPicPr>
            <p:cNvPr id="29" name="Picture 21">
              <a:extLst>
                <a:ext uri="{FF2B5EF4-FFF2-40B4-BE49-F238E27FC236}">
                  <a16:creationId xmlns:a16="http://schemas.microsoft.com/office/drawing/2014/main" id="{E5E56D73-80F2-477E-9507-E1D9699CC63B}"/>
                </a:ext>
              </a:extLst>
            </p:cNvPr>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Group 31">
            <a:extLst>
              <a:ext uri="{FF2B5EF4-FFF2-40B4-BE49-F238E27FC236}">
                <a16:creationId xmlns:a16="http://schemas.microsoft.com/office/drawing/2014/main" id="{2B0ED1FF-9A80-45FB-82E2-EC997E595C52}"/>
              </a:ext>
            </a:extLst>
          </p:cNvPr>
          <p:cNvGrpSpPr>
            <a:grpSpLocks noChangeAspect="1"/>
          </p:cNvGrpSpPr>
          <p:nvPr/>
        </p:nvGrpSpPr>
        <p:grpSpPr>
          <a:xfrm>
            <a:off x="7425773" y="1863887"/>
            <a:ext cx="1148381" cy="1282307"/>
            <a:chOff x="5499394" y="1899253"/>
            <a:chExt cx="1132765" cy="1226322"/>
          </a:xfrm>
        </p:grpSpPr>
        <p:sp>
          <p:nvSpPr>
            <p:cNvPr id="33" name="Hexagon 32">
              <a:extLst>
                <a:ext uri="{FF2B5EF4-FFF2-40B4-BE49-F238E27FC236}">
                  <a16:creationId xmlns:a16="http://schemas.microsoft.com/office/drawing/2014/main" id="{62EEF610-4C42-4368-A5AB-27505FF86764}"/>
                </a:ext>
              </a:extLst>
            </p:cNvPr>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a:solidFill>
                  <a:srgbClr val="000000"/>
                </a:solidFill>
                <a:latin typeface="Segoe UI"/>
              </a:endParaRPr>
            </a:p>
          </p:txBody>
        </p:sp>
        <p:pic>
          <p:nvPicPr>
            <p:cNvPr id="34" name="Picture 21">
              <a:extLst>
                <a:ext uri="{FF2B5EF4-FFF2-40B4-BE49-F238E27FC236}">
                  <a16:creationId xmlns:a16="http://schemas.microsoft.com/office/drawing/2014/main" id="{40E4984E-1E90-4B1C-B9AD-A9C84AC76CE8}"/>
                </a:ext>
              </a:extLst>
            </p:cNvPr>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 name="Picture 34">
            <a:extLst>
              <a:ext uri="{FF2B5EF4-FFF2-40B4-BE49-F238E27FC236}">
                <a16:creationId xmlns:a16="http://schemas.microsoft.com/office/drawing/2014/main" id="{0147E933-3734-4B0B-888C-B4DC13F69FB8}"/>
              </a:ext>
            </a:extLst>
          </p:cNvPr>
          <p:cNvPicPr>
            <a:picLocks noChangeAspect="1"/>
          </p:cNvPicPr>
          <p:nvPr/>
        </p:nvPicPr>
        <p:blipFill>
          <a:blip r:embed="rId6"/>
          <a:stretch>
            <a:fillRect/>
          </a:stretch>
        </p:blipFill>
        <p:spPr>
          <a:xfrm>
            <a:off x="2325586" y="1717822"/>
            <a:ext cx="1469704" cy="1319925"/>
          </a:xfrm>
          <a:prstGeom prst="rect">
            <a:avLst/>
          </a:prstGeom>
        </p:spPr>
      </p:pic>
      <p:sp>
        <p:nvSpPr>
          <p:cNvPr id="36" name="Rectangle 35">
            <a:extLst>
              <a:ext uri="{FF2B5EF4-FFF2-40B4-BE49-F238E27FC236}">
                <a16:creationId xmlns:a16="http://schemas.microsoft.com/office/drawing/2014/main" id="{34722FD5-9EB3-43B4-A04F-60AC71FE68DF}"/>
              </a:ext>
            </a:extLst>
          </p:cNvPr>
          <p:cNvSpPr/>
          <p:nvPr/>
        </p:nvSpPr>
        <p:spPr>
          <a:xfrm>
            <a:off x="2591624" y="3021227"/>
            <a:ext cx="1290081" cy="303481"/>
          </a:xfrm>
          <a:prstGeom prst="rect">
            <a:avLst/>
          </a:prstGeom>
        </p:spPr>
        <p:txBody>
          <a:bodyPr wrap="square">
            <a:spAutoFit/>
          </a:bodyPr>
          <a:lstStyle/>
          <a:p>
            <a:pPr defTabSz="914048">
              <a:defRPr/>
            </a:pPr>
            <a:r>
              <a:rPr lang="en-US" sz="1372" kern="0">
                <a:solidFill>
                  <a:srgbClr val="000000"/>
                </a:solidFill>
                <a:latin typeface="Segoe UI Light"/>
              </a:rPr>
              <a:t>Mobile apps</a:t>
            </a:r>
          </a:p>
        </p:txBody>
      </p:sp>
      <p:cxnSp>
        <p:nvCxnSpPr>
          <p:cNvPr id="37" name="Straight Arrow Connector 36">
            <a:extLst>
              <a:ext uri="{FF2B5EF4-FFF2-40B4-BE49-F238E27FC236}">
                <a16:creationId xmlns:a16="http://schemas.microsoft.com/office/drawing/2014/main" id="{FDDE5286-ED6B-4F87-B17B-BDC1924C3221}"/>
              </a:ext>
            </a:extLst>
          </p:cNvPr>
          <p:cNvCxnSpPr>
            <a:cxnSpLocks/>
            <a:stCxn id="14" idx="5"/>
            <a:endCxn id="33" idx="5"/>
          </p:cNvCxnSpPr>
          <p:nvPr/>
        </p:nvCxnSpPr>
        <p:spPr>
          <a:xfrm flipV="1">
            <a:off x="6036852" y="2150981"/>
            <a:ext cx="1388922" cy="811858"/>
          </a:xfrm>
          <a:prstGeom prst="straightConnector1">
            <a:avLst/>
          </a:prstGeom>
          <a:noFill/>
          <a:ln w="12700" cap="flat" cmpd="sng" algn="ctr">
            <a:solidFill>
              <a:schemeClr val="bg1">
                <a:lumMod val="50000"/>
              </a:schemeClr>
            </a:solidFill>
            <a:prstDash val="solid"/>
            <a:miter lim="800000"/>
            <a:tailEnd type="triangle"/>
          </a:ln>
          <a:effectLst/>
        </p:spPr>
      </p:cxnSp>
      <p:cxnSp>
        <p:nvCxnSpPr>
          <p:cNvPr id="38" name="Straight Arrow Connector 37">
            <a:extLst>
              <a:ext uri="{FF2B5EF4-FFF2-40B4-BE49-F238E27FC236}">
                <a16:creationId xmlns:a16="http://schemas.microsoft.com/office/drawing/2014/main" id="{513A5827-3A94-4267-A99C-49B992CBF108}"/>
              </a:ext>
            </a:extLst>
          </p:cNvPr>
          <p:cNvCxnSpPr>
            <a:cxnSpLocks/>
            <a:stCxn id="14" idx="3"/>
          </p:cNvCxnSpPr>
          <p:nvPr/>
        </p:nvCxnSpPr>
        <p:spPr>
          <a:xfrm flipH="1" flipV="1">
            <a:off x="3695706" y="2689853"/>
            <a:ext cx="1455246" cy="811968"/>
          </a:xfrm>
          <a:prstGeom prst="straightConnector1">
            <a:avLst/>
          </a:prstGeom>
          <a:noFill/>
          <a:ln w="12700" cap="flat" cmpd="sng" algn="ctr">
            <a:solidFill>
              <a:schemeClr val="tx1"/>
            </a:solidFill>
            <a:prstDash val="solid"/>
            <a:miter lim="800000"/>
            <a:tailEnd type="triangle"/>
          </a:ln>
          <a:effectLst/>
        </p:spPr>
      </p:cxnSp>
      <p:cxnSp>
        <p:nvCxnSpPr>
          <p:cNvPr id="39" name="Straight Arrow Connector 38">
            <a:extLst>
              <a:ext uri="{FF2B5EF4-FFF2-40B4-BE49-F238E27FC236}">
                <a16:creationId xmlns:a16="http://schemas.microsoft.com/office/drawing/2014/main" id="{33B565C2-FD12-4AC6-92E0-9DE2C56F8BAB}"/>
              </a:ext>
            </a:extLst>
          </p:cNvPr>
          <p:cNvCxnSpPr>
            <a:cxnSpLocks/>
            <a:stCxn id="4" idx="3"/>
            <a:endCxn id="14" idx="2"/>
          </p:cNvCxnSpPr>
          <p:nvPr/>
        </p:nvCxnSpPr>
        <p:spPr>
          <a:xfrm flipV="1">
            <a:off x="3739550" y="4040802"/>
            <a:ext cx="1680893" cy="1066354"/>
          </a:xfrm>
          <a:prstGeom prst="straightConnector1">
            <a:avLst/>
          </a:prstGeom>
          <a:noFill/>
          <a:ln w="12700" cap="flat" cmpd="sng" algn="ctr">
            <a:solidFill>
              <a:schemeClr val="bg1">
                <a:lumMod val="50000"/>
              </a:schemeClr>
            </a:solidFill>
            <a:prstDash val="solid"/>
            <a:miter lim="800000"/>
            <a:tailEnd type="triangle"/>
          </a:ln>
          <a:effectLst/>
        </p:spPr>
      </p:cxnSp>
      <p:sp>
        <p:nvSpPr>
          <p:cNvPr id="40" name="Rectangle 39">
            <a:extLst>
              <a:ext uri="{FF2B5EF4-FFF2-40B4-BE49-F238E27FC236}">
                <a16:creationId xmlns:a16="http://schemas.microsoft.com/office/drawing/2014/main" id="{39D55712-F55B-4D1F-A829-EB4F38753A5B}"/>
              </a:ext>
            </a:extLst>
          </p:cNvPr>
          <p:cNvSpPr/>
          <p:nvPr/>
        </p:nvSpPr>
        <p:spPr>
          <a:xfrm>
            <a:off x="3795849" y="5711515"/>
            <a:ext cx="2006189" cy="514628"/>
          </a:xfrm>
          <a:prstGeom prst="rect">
            <a:avLst/>
          </a:prstGeom>
        </p:spPr>
        <p:txBody>
          <a:bodyPr wrap="square">
            <a:spAutoFit/>
          </a:bodyPr>
          <a:lstStyle/>
          <a:p>
            <a:pPr defTabSz="914048">
              <a:defRPr/>
            </a:pPr>
            <a:r>
              <a:rPr lang="en-US" sz="1372" kern="0">
                <a:solidFill>
                  <a:srgbClr val="000000"/>
                </a:solidFill>
                <a:latin typeface="Segoe UI Light"/>
              </a:rPr>
              <a:t>Stateless services with </a:t>
            </a:r>
          </a:p>
          <a:p>
            <a:pPr defTabSz="914048">
              <a:defRPr/>
            </a:pPr>
            <a:r>
              <a:rPr lang="en-US" sz="1372" kern="0">
                <a:solidFill>
                  <a:srgbClr val="000000"/>
                </a:solidFill>
                <a:latin typeface="Segoe UI Light"/>
              </a:rPr>
              <a:t>separate stores</a:t>
            </a:r>
          </a:p>
        </p:txBody>
      </p:sp>
      <p:pic>
        <p:nvPicPr>
          <p:cNvPr id="41" name="Picture 40">
            <a:extLst>
              <a:ext uri="{FF2B5EF4-FFF2-40B4-BE49-F238E27FC236}">
                <a16:creationId xmlns:a16="http://schemas.microsoft.com/office/drawing/2014/main" id="{F1624C08-226A-49B3-BA6B-99B2823950BB}"/>
              </a:ext>
            </a:extLst>
          </p:cNvPr>
          <p:cNvPicPr>
            <a:picLocks noChangeAspect="1"/>
          </p:cNvPicPr>
          <p:nvPr/>
        </p:nvPicPr>
        <p:blipFill>
          <a:blip r:embed="rId7"/>
          <a:stretch>
            <a:fillRect/>
          </a:stretch>
        </p:blipFill>
        <p:spPr>
          <a:xfrm>
            <a:off x="4657468" y="810473"/>
            <a:ext cx="415450" cy="822063"/>
          </a:xfrm>
          <a:prstGeom prst="rect">
            <a:avLst/>
          </a:prstGeom>
        </p:spPr>
      </p:pic>
      <p:grpSp>
        <p:nvGrpSpPr>
          <p:cNvPr id="43" name="Group 42">
            <a:extLst>
              <a:ext uri="{FF2B5EF4-FFF2-40B4-BE49-F238E27FC236}">
                <a16:creationId xmlns:a16="http://schemas.microsoft.com/office/drawing/2014/main" id="{14133B42-DDF8-4BA9-8273-34BAB898C332}"/>
              </a:ext>
            </a:extLst>
          </p:cNvPr>
          <p:cNvGrpSpPr/>
          <p:nvPr/>
        </p:nvGrpSpPr>
        <p:grpSpPr>
          <a:xfrm>
            <a:off x="0" y="6499129"/>
            <a:ext cx="11444140" cy="324677"/>
            <a:chOff x="0" y="6058468"/>
            <a:chExt cx="11444140" cy="324677"/>
          </a:xfrm>
        </p:grpSpPr>
        <p:cxnSp>
          <p:nvCxnSpPr>
            <p:cNvPr id="44" name="Straight Arrow Connector 43">
              <a:extLst>
                <a:ext uri="{FF2B5EF4-FFF2-40B4-BE49-F238E27FC236}">
                  <a16:creationId xmlns:a16="http://schemas.microsoft.com/office/drawing/2014/main" id="{B237A9CA-6DE7-424C-996B-395E8854748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BA6C5EC2-E8F7-459E-B92A-8E91EB342EB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D7E8761-55C3-49EA-BB9F-2D4E1165AAE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7" name="Oval 46">
              <a:extLst>
                <a:ext uri="{FF2B5EF4-FFF2-40B4-BE49-F238E27FC236}">
                  <a16:creationId xmlns:a16="http://schemas.microsoft.com/office/drawing/2014/main" id="{C429944F-011A-4EFE-808C-17F2E665C99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D4B0460A-BD77-43CC-9D2E-939D7A13F70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DF8B49-6CF3-42A7-B717-27AE3C08DB2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0" name="TextBox 49">
              <a:extLst>
                <a:ext uri="{FF2B5EF4-FFF2-40B4-BE49-F238E27FC236}">
                  <a16:creationId xmlns:a16="http://schemas.microsoft.com/office/drawing/2014/main" id="{BE961D25-56BC-4AAE-ACF5-AB85636D3C38}"/>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solidFill>
                    <a:schemeClr val="accent1"/>
                  </a:solidFill>
                </a:rPr>
                <a:t>Modern apps</a:t>
              </a:r>
            </a:p>
          </p:txBody>
        </p:sp>
        <p:sp>
          <p:nvSpPr>
            <p:cNvPr id="51" name="TextBox 50">
              <a:extLst>
                <a:ext uri="{FF2B5EF4-FFF2-40B4-BE49-F238E27FC236}">
                  <a16:creationId xmlns:a16="http://schemas.microsoft.com/office/drawing/2014/main" id="{8CF00949-2524-4D0E-AF07-F82B66E0EB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2" name="TextBox 51">
              <a:extLst>
                <a:ext uri="{FF2B5EF4-FFF2-40B4-BE49-F238E27FC236}">
                  <a16:creationId xmlns:a16="http://schemas.microsoft.com/office/drawing/2014/main" id="{C79590BB-970D-48F2-B484-F689954600CC}"/>
                </a:ext>
              </a:extLst>
            </p:cNvPr>
            <p:cNvSpPr txBox="1"/>
            <p:nvPr/>
          </p:nvSpPr>
          <p:spPr>
            <a:xfrm>
              <a:off x="5074260" y="6244645"/>
              <a:ext cx="983716"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Catch the bus</a:t>
              </a:r>
            </a:p>
          </p:txBody>
        </p:sp>
        <p:sp>
          <p:nvSpPr>
            <p:cNvPr id="53" name="TextBox 52">
              <a:extLst>
                <a:ext uri="{FF2B5EF4-FFF2-40B4-BE49-F238E27FC236}">
                  <a16:creationId xmlns:a16="http://schemas.microsoft.com/office/drawing/2014/main" id="{A2BE493C-D546-4E87-A57E-76BE54CB8DB0}"/>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51165301-4C2D-4A79-A03E-A2F01748338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cxnSp>
        <p:nvCxnSpPr>
          <p:cNvPr id="67" name="Straight Arrow Connector 66">
            <a:extLst>
              <a:ext uri="{FF2B5EF4-FFF2-40B4-BE49-F238E27FC236}">
                <a16:creationId xmlns:a16="http://schemas.microsoft.com/office/drawing/2014/main" id="{0F2B6E88-D06E-4ED7-89AD-AF38A1BF3E15}"/>
              </a:ext>
            </a:extLst>
          </p:cNvPr>
          <p:cNvCxnSpPr>
            <a:cxnSpLocks/>
            <a:stCxn id="14" idx="4"/>
          </p:cNvCxnSpPr>
          <p:nvPr/>
        </p:nvCxnSpPr>
        <p:spPr>
          <a:xfrm flipH="1" flipV="1">
            <a:off x="4866451" y="1629726"/>
            <a:ext cx="553992" cy="1333113"/>
          </a:xfrm>
          <a:prstGeom prst="straightConnector1">
            <a:avLst/>
          </a:prstGeom>
          <a:noFill/>
          <a:ln w="12700" cap="flat" cmpd="sng" algn="ctr">
            <a:solidFill>
              <a:schemeClr val="tx1"/>
            </a:solidFill>
            <a:prstDash val="solid"/>
            <a:miter lim="800000"/>
            <a:tailEnd type="triangle"/>
          </a:ln>
          <a:effectLst/>
        </p:spPr>
      </p:cxnSp>
      <p:grpSp>
        <p:nvGrpSpPr>
          <p:cNvPr id="104" name="Group 103">
            <a:extLst>
              <a:ext uri="{FF2B5EF4-FFF2-40B4-BE49-F238E27FC236}">
                <a16:creationId xmlns:a16="http://schemas.microsoft.com/office/drawing/2014/main" id="{6397CA00-BCF4-4313-9EA0-B8B8AC033B4E}"/>
              </a:ext>
            </a:extLst>
          </p:cNvPr>
          <p:cNvGrpSpPr/>
          <p:nvPr/>
        </p:nvGrpSpPr>
        <p:grpSpPr>
          <a:xfrm>
            <a:off x="7421717" y="5089464"/>
            <a:ext cx="1156494" cy="1078992"/>
            <a:chOff x="9031100" y="5266889"/>
            <a:chExt cx="1156494" cy="1078992"/>
          </a:xfrm>
        </p:grpSpPr>
        <p:sp>
          <p:nvSpPr>
            <p:cNvPr id="75" name="Hexagon 74">
              <a:extLst>
                <a:ext uri="{FF2B5EF4-FFF2-40B4-BE49-F238E27FC236}">
                  <a16:creationId xmlns:a16="http://schemas.microsoft.com/office/drawing/2014/main" id="{5F57131C-1C1E-440C-9C94-4AF441FE7B02}"/>
                </a:ext>
              </a:extLst>
            </p:cNvPr>
            <p:cNvSpPr>
              <a:spLocks noChangeAspect="1"/>
            </p:cNvSpPr>
            <p:nvPr/>
          </p:nvSpPr>
          <p:spPr bwMode="auto">
            <a:xfrm>
              <a:off x="9031100" y="5266889"/>
              <a:ext cx="1156494" cy="1078992"/>
            </a:xfrm>
            <a:prstGeom prst="hexagon">
              <a:avLst/>
            </a:prstGeom>
            <a:solidFill>
              <a:srgbClr val="4D762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sp>
          <p:nvSpPr>
            <p:cNvPr id="76" name="Flowchart: Magnetic Disk 75">
              <a:extLst>
                <a:ext uri="{FF2B5EF4-FFF2-40B4-BE49-F238E27FC236}">
                  <a16:creationId xmlns:a16="http://schemas.microsoft.com/office/drawing/2014/main" id="{0078B616-17AA-40C8-A7B3-5F68E490C56B}"/>
                </a:ext>
              </a:extLst>
            </p:cNvPr>
            <p:cNvSpPr/>
            <p:nvPr/>
          </p:nvSpPr>
          <p:spPr>
            <a:xfrm>
              <a:off x="9443197" y="5784245"/>
              <a:ext cx="334753" cy="457200"/>
            </a:xfrm>
            <a:prstGeom prst="flowChartMagneticDisk">
              <a:avLst/>
            </a:prstGeom>
            <a:solidFill>
              <a:srgbClr val="92D050"/>
            </a:solidFill>
            <a:ln w="15875" cap="flat" cmpd="sng" algn="ctr">
              <a:solidFill>
                <a:schemeClr val="tx1"/>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pic>
          <p:nvPicPr>
            <p:cNvPr id="77" name="Picture 23">
              <a:extLst>
                <a:ext uri="{FF2B5EF4-FFF2-40B4-BE49-F238E27FC236}">
                  <a16:creationId xmlns:a16="http://schemas.microsoft.com/office/drawing/2014/main" id="{ED828239-CE5D-4676-9BEE-48982F31D4C9}"/>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410287" y="5372017"/>
              <a:ext cx="410084" cy="337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 name="Group 101">
            <a:extLst>
              <a:ext uri="{FF2B5EF4-FFF2-40B4-BE49-F238E27FC236}">
                <a16:creationId xmlns:a16="http://schemas.microsoft.com/office/drawing/2014/main" id="{082428D6-6E47-4DA8-A5D4-B58D6D1C8124}"/>
              </a:ext>
            </a:extLst>
          </p:cNvPr>
          <p:cNvGrpSpPr/>
          <p:nvPr/>
        </p:nvGrpSpPr>
        <p:grpSpPr>
          <a:xfrm>
            <a:off x="2083658" y="3905023"/>
            <a:ext cx="1655892" cy="2404265"/>
            <a:chOff x="1329574" y="3506682"/>
            <a:chExt cx="1655892" cy="2404265"/>
          </a:xfrm>
        </p:grpSpPr>
        <p:sp>
          <p:nvSpPr>
            <p:cNvPr id="4" name="Rounded Rectangle 41">
              <a:extLst>
                <a:ext uri="{FF2B5EF4-FFF2-40B4-BE49-F238E27FC236}">
                  <a16:creationId xmlns:a16="http://schemas.microsoft.com/office/drawing/2014/main" id="{0428D750-61C1-47FE-BDDF-2BF4AE7CCD86}"/>
                </a:ext>
              </a:extLst>
            </p:cNvPr>
            <p:cNvSpPr/>
            <p:nvPr/>
          </p:nvSpPr>
          <p:spPr bwMode="auto">
            <a:xfrm>
              <a:off x="1329574" y="3506682"/>
              <a:ext cx="1655892" cy="2404265"/>
            </a:xfrm>
            <a:prstGeom prst="roundRect">
              <a:avLst/>
            </a:prstGeom>
            <a:noFill/>
            <a:ln w="10795" cap="flat" cmpd="sng" algn="ctr">
              <a:solidFill>
                <a:schemeClr val="bg1">
                  <a:lumMod val="50000"/>
                </a:schemeClr>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B13A09EC-9482-4A42-B0A5-87B4ABEAA087}"/>
                </a:ext>
              </a:extLst>
            </p:cNvPr>
            <p:cNvGrpSpPr>
              <a:grpSpLocks noChangeAspect="1"/>
            </p:cNvGrpSpPr>
            <p:nvPr/>
          </p:nvGrpSpPr>
          <p:grpSpPr>
            <a:xfrm>
              <a:off x="1640217" y="4994406"/>
              <a:ext cx="851789" cy="855348"/>
              <a:chOff x="1584877" y="4801987"/>
              <a:chExt cx="571301" cy="573688"/>
            </a:xfrm>
          </p:grpSpPr>
          <p:sp>
            <p:nvSpPr>
              <p:cNvPr id="5" name="Flowchart: Magnetic Disk 4">
                <a:extLst>
                  <a:ext uri="{FF2B5EF4-FFF2-40B4-BE49-F238E27FC236}">
                    <a16:creationId xmlns:a16="http://schemas.microsoft.com/office/drawing/2014/main" id="{2E314D6B-1775-4AE3-A0A3-5CAB0CDD502E}"/>
                  </a:ext>
                </a:extLst>
              </p:cNvPr>
              <p:cNvSpPr/>
              <p:nvPr/>
            </p:nvSpPr>
            <p:spPr>
              <a:xfrm>
                <a:off x="1584877" y="4801987"/>
                <a:ext cx="571301" cy="573688"/>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1E27ED22-0E77-490D-BF3A-2B8A10B8901C}"/>
                  </a:ext>
                </a:extLst>
              </p:cNvPr>
              <p:cNvGrpSpPr/>
              <p:nvPr/>
            </p:nvGrpSpPr>
            <p:grpSpPr>
              <a:xfrm>
                <a:off x="1677974" y="5073077"/>
                <a:ext cx="153833" cy="202547"/>
                <a:chOff x="4818580" y="4212404"/>
                <a:chExt cx="441789" cy="544531"/>
              </a:xfrm>
            </p:grpSpPr>
            <p:sp>
              <p:nvSpPr>
                <p:cNvPr id="7" name="Rectangle 6">
                  <a:extLst>
                    <a:ext uri="{FF2B5EF4-FFF2-40B4-BE49-F238E27FC236}">
                      <a16:creationId xmlns:a16="http://schemas.microsoft.com/office/drawing/2014/main" id="{8BD70430-3C29-4564-9EAE-45BC830F6232}"/>
                    </a:ext>
                  </a:extLst>
                </p:cNvPr>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048">
                    <a:defRPr/>
                  </a:pPr>
                  <a:endParaRPr lang="en-US" sz="1800" kern="0">
                    <a:solidFill>
                      <a:srgbClr val="000000"/>
                    </a:solidFill>
                    <a:latin typeface="Calibri" panose="020F0502020204030204"/>
                  </a:endParaRPr>
                </a:p>
              </p:txBody>
            </p:sp>
            <p:sp>
              <p:nvSpPr>
                <p:cNvPr id="8" name="Rectangle 7">
                  <a:extLst>
                    <a:ext uri="{FF2B5EF4-FFF2-40B4-BE49-F238E27FC236}">
                      <a16:creationId xmlns:a16="http://schemas.microsoft.com/office/drawing/2014/main" id="{F80A9C33-9573-47F7-9800-D75ED8D72C31}"/>
                    </a:ext>
                  </a:extLst>
                </p:cNvPr>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048">
                    <a:defRPr/>
                  </a:pPr>
                  <a:endParaRPr lang="en-US" sz="1800" kern="0">
                    <a:solidFill>
                      <a:srgbClr val="000000"/>
                    </a:solidFill>
                    <a:latin typeface="Calibri" panose="020F0502020204030204"/>
                  </a:endParaRPr>
                </a:p>
              </p:txBody>
            </p:sp>
          </p:grpSp>
          <p:grpSp>
            <p:nvGrpSpPr>
              <p:cNvPr id="9" name="Group 8">
                <a:extLst>
                  <a:ext uri="{FF2B5EF4-FFF2-40B4-BE49-F238E27FC236}">
                    <a16:creationId xmlns:a16="http://schemas.microsoft.com/office/drawing/2014/main" id="{87E86075-159C-45BD-9606-31853D96B55E}"/>
                  </a:ext>
                </a:extLst>
              </p:cNvPr>
              <p:cNvGrpSpPr/>
              <p:nvPr/>
            </p:nvGrpSpPr>
            <p:grpSpPr>
              <a:xfrm>
                <a:off x="1915162" y="5073077"/>
                <a:ext cx="153833" cy="202547"/>
                <a:chOff x="4818580" y="4212404"/>
                <a:chExt cx="441789" cy="544531"/>
              </a:xfrm>
            </p:grpSpPr>
            <p:sp>
              <p:nvSpPr>
                <p:cNvPr id="10" name="Rectangle 9">
                  <a:extLst>
                    <a:ext uri="{FF2B5EF4-FFF2-40B4-BE49-F238E27FC236}">
                      <a16:creationId xmlns:a16="http://schemas.microsoft.com/office/drawing/2014/main" id="{5F820705-2B30-4D0E-B201-CFA3DF6D7355}"/>
                    </a:ext>
                  </a:extLst>
                </p:cNvPr>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914048">
                    <a:defRPr/>
                  </a:pPr>
                  <a:endParaRPr lang="en-US" sz="1800" kern="0">
                    <a:solidFill>
                      <a:srgbClr val="000000"/>
                    </a:solidFill>
                    <a:latin typeface="Calibri" panose="020F0502020204030204"/>
                  </a:endParaRPr>
                </a:p>
              </p:txBody>
            </p:sp>
            <p:sp>
              <p:nvSpPr>
                <p:cNvPr id="11" name="Rectangle 10">
                  <a:extLst>
                    <a:ext uri="{FF2B5EF4-FFF2-40B4-BE49-F238E27FC236}">
                      <a16:creationId xmlns:a16="http://schemas.microsoft.com/office/drawing/2014/main" id="{23BFFE18-84F3-4D18-AF14-30F9DFC75FD4}"/>
                    </a:ext>
                  </a:extLst>
                </p:cNvPr>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914048">
                    <a:defRPr/>
                  </a:pPr>
                  <a:endParaRPr lang="en-US" sz="1800" kern="0">
                    <a:solidFill>
                      <a:srgbClr val="000000"/>
                    </a:solidFill>
                    <a:latin typeface="Calibri" panose="020F0502020204030204"/>
                  </a:endParaRPr>
                </a:p>
              </p:txBody>
            </p:sp>
          </p:grpSp>
        </p:grpSp>
        <p:cxnSp>
          <p:nvCxnSpPr>
            <p:cNvPr id="12" name="Straight Arrow Connector 11">
              <a:extLst>
                <a:ext uri="{FF2B5EF4-FFF2-40B4-BE49-F238E27FC236}">
                  <a16:creationId xmlns:a16="http://schemas.microsoft.com/office/drawing/2014/main" id="{1BD27F7D-15B3-48E9-8176-4CECD5B3EF1D}"/>
                </a:ext>
              </a:extLst>
            </p:cNvPr>
            <p:cNvCxnSpPr>
              <a:cxnSpLocks/>
            </p:cNvCxnSpPr>
            <p:nvPr/>
          </p:nvCxnSpPr>
          <p:spPr>
            <a:xfrm>
              <a:off x="2069306" y="4651388"/>
              <a:ext cx="0" cy="369469"/>
            </a:xfrm>
            <a:prstGeom prst="straightConnector1">
              <a:avLst/>
            </a:prstGeom>
            <a:noFill/>
            <a:ln w="12700" cap="flat" cmpd="sng" algn="ctr">
              <a:solidFill>
                <a:sysClr val="windowText" lastClr="000000"/>
              </a:solidFill>
              <a:prstDash val="solid"/>
              <a:miter lim="800000"/>
              <a:tailEnd type="triangle"/>
            </a:ln>
            <a:effectLst/>
          </p:spPr>
        </p:cxnSp>
        <p:grpSp>
          <p:nvGrpSpPr>
            <p:cNvPr id="84" name="Group 83">
              <a:extLst>
                <a:ext uri="{FF2B5EF4-FFF2-40B4-BE49-F238E27FC236}">
                  <a16:creationId xmlns:a16="http://schemas.microsoft.com/office/drawing/2014/main" id="{2EA0BB37-3870-41E5-96F2-CA74B03AB573}"/>
                </a:ext>
              </a:extLst>
            </p:cNvPr>
            <p:cNvGrpSpPr/>
            <p:nvPr/>
          </p:nvGrpSpPr>
          <p:grpSpPr>
            <a:xfrm>
              <a:off x="1553921" y="3566796"/>
              <a:ext cx="1155391" cy="1077963"/>
              <a:chOff x="3330456" y="4493016"/>
              <a:chExt cx="1155391" cy="1077963"/>
            </a:xfrm>
          </p:grpSpPr>
          <p:sp>
            <p:nvSpPr>
              <p:cNvPr id="81" name="Hexagon 80">
                <a:extLst>
                  <a:ext uri="{FF2B5EF4-FFF2-40B4-BE49-F238E27FC236}">
                    <a16:creationId xmlns:a16="http://schemas.microsoft.com/office/drawing/2014/main" id="{9828BE9D-329E-4A19-A80D-EEDAD5F03FFC}"/>
                  </a:ext>
                </a:extLst>
              </p:cNvPr>
              <p:cNvSpPr>
                <a:spLocks noChangeAspect="1"/>
              </p:cNvSpPr>
              <p:nvPr/>
            </p:nvSpPr>
            <p:spPr bwMode="auto">
              <a:xfrm>
                <a:off x="3330456" y="4493016"/>
                <a:ext cx="1155391" cy="1077963"/>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000000"/>
                  </a:solidFill>
                  <a:latin typeface="Segoe UI"/>
                  <a:ea typeface="Segoe UI" pitchFamily="34" charset="0"/>
                  <a:cs typeface="Segoe UI" pitchFamily="34" charset="0"/>
                </a:endParaRPr>
              </a:p>
            </p:txBody>
          </p:sp>
          <p:pic>
            <p:nvPicPr>
              <p:cNvPr id="82" name="Picture 81">
                <a:extLst>
                  <a:ext uri="{FF2B5EF4-FFF2-40B4-BE49-F238E27FC236}">
                    <a16:creationId xmlns:a16="http://schemas.microsoft.com/office/drawing/2014/main" id="{9649DFF7-96B9-4C9C-B706-2A9774E098B1}"/>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635673" y="4807559"/>
                <a:ext cx="555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5250257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5B44C5BE-B2F6-4C1E-A310-DB80986D01C2}"/>
              </a:ext>
            </a:extLst>
          </p:cNvPr>
          <p:cNvCxnSpPr>
            <a:cxnSpLocks/>
          </p:cNvCxnSpPr>
          <p:nvPr/>
        </p:nvCxnSpPr>
        <p:spPr>
          <a:xfrm>
            <a:off x="1981200" y="5680286"/>
            <a:ext cx="8229600" cy="0"/>
          </a:xfrm>
          <a:prstGeom prst="line">
            <a:avLst/>
          </a:prstGeom>
          <a:ln w="158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648FC52-C69E-4DFA-B6D2-5CD5B6FA18F5}"/>
              </a:ext>
            </a:extLst>
          </p:cNvPr>
          <p:cNvSpPr/>
          <p:nvPr/>
        </p:nvSpPr>
        <p:spPr>
          <a:xfrm>
            <a:off x="8864441" y="2627989"/>
            <a:ext cx="2560320" cy="1005840"/>
          </a:xfrm>
          <a:prstGeom prst="rect">
            <a:avLst/>
          </a:prstGeom>
          <a:solidFill>
            <a:srgbClr val="000000">
              <a:lumMod val="75000"/>
            </a:srgbClr>
          </a:solidFill>
          <a:ln w="12700" cap="flat" cmpd="sng" algn="ctr">
            <a:solidFill>
              <a:srgbClr val="FFFFFF"/>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50E6FF"/>
                </a:solidFill>
                <a:effectLst/>
                <a:uLnTx/>
                <a:uFillTx/>
                <a:latin typeface="+mj-lt"/>
                <a:ea typeface="+mn-ea"/>
                <a:cs typeface="+mn-cs"/>
              </a:rPr>
              <a:t>Low code</a:t>
            </a:r>
          </a:p>
          <a:p>
            <a:pPr algn="ctr">
              <a:spcBef>
                <a:spcPts val="600"/>
              </a:spcBef>
              <a:defRPr/>
            </a:pPr>
            <a:r>
              <a:rPr lang="en-US" sz="1000">
                <a:solidFill>
                  <a:srgbClr val="FFFFFF"/>
                </a:solidFill>
                <a:latin typeface="Segoe UI"/>
                <a:cs typeface="Segoe UI Semilight" panose="020B0402040204020203" pitchFamily="34" charset="0"/>
              </a:rPr>
              <a:t>Power Apps | AI Builder</a:t>
            </a:r>
            <a:br>
              <a:rPr lang="en-US" sz="1000">
                <a:solidFill>
                  <a:srgbClr val="FFFFFF"/>
                </a:solidFill>
                <a:latin typeface="Segoe UI"/>
                <a:cs typeface="Segoe UI Semilight" panose="020B0402040204020203" pitchFamily="34" charset="0"/>
              </a:rPr>
            </a:br>
            <a:r>
              <a:rPr lang="en-US" sz="1000">
                <a:solidFill>
                  <a:srgbClr val="FFFFFF"/>
                </a:solidFill>
                <a:latin typeface="Segoe UI"/>
                <a:cs typeface="Segoe UI Semilight" panose="020B0402040204020203" pitchFamily="34" charset="0"/>
              </a:rPr>
              <a:t> Azure services</a:t>
            </a:r>
          </a:p>
        </p:txBody>
      </p:sp>
      <p:sp>
        <p:nvSpPr>
          <p:cNvPr id="62" name="Rectangle 61">
            <a:extLst>
              <a:ext uri="{FF2B5EF4-FFF2-40B4-BE49-F238E27FC236}">
                <a16:creationId xmlns:a16="http://schemas.microsoft.com/office/drawing/2014/main" id="{417CC0A8-FB9C-4B42-A981-9C6681BE7A07}"/>
              </a:ext>
            </a:extLst>
          </p:cNvPr>
          <p:cNvSpPr/>
          <p:nvPr/>
        </p:nvSpPr>
        <p:spPr>
          <a:xfrm>
            <a:off x="3585083" y="2631602"/>
            <a:ext cx="2560320" cy="1005840"/>
          </a:xfrm>
          <a:prstGeom prst="rect">
            <a:avLst/>
          </a:prstGeom>
          <a:solidFill>
            <a:srgbClr val="000000">
              <a:lumMod val="75000"/>
            </a:srgbClr>
          </a:solidFill>
          <a:ln w="10795" cap="flat" cmpd="sng" algn="ctr">
            <a:solidFill>
              <a:srgbClr val="FFFFFF"/>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a:ln>
                  <a:noFill/>
                </a:ln>
                <a:solidFill>
                  <a:srgbClr val="50E6FF"/>
                </a:solidFill>
                <a:effectLst/>
                <a:uLnTx/>
                <a:uFillTx/>
                <a:latin typeface="+mj-lt"/>
                <a:ea typeface="+mn-ea"/>
                <a:cs typeface="+mn-cs"/>
              </a:rPr>
              <a:t>Containers</a:t>
            </a:r>
          </a:p>
          <a:p>
            <a:pPr marR="0" lvl="0" indent="0" algn="ctr" fontAlgn="auto">
              <a:lnSpc>
                <a:spcPct val="100000"/>
              </a:lnSpc>
              <a:spcBef>
                <a:spcPts val="600"/>
              </a:spcBef>
              <a:spcAft>
                <a:spcPts val="0"/>
              </a:spcAft>
              <a:buClrTx/>
              <a:buSzTx/>
              <a:buFontTx/>
              <a:buNone/>
              <a:tabLst/>
              <a:defRPr/>
            </a:pPr>
            <a:r>
              <a:rPr lang="en-US" sz="1000">
                <a:solidFill>
                  <a:srgbClr val="FFFFFF"/>
                </a:solidFill>
                <a:latin typeface="Segoe UI"/>
                <a:cs typeface="Segoe UI Semilight" panose="020B0402040204020203" pitchFamily="34" charset="0"/>
              </a:rPr>
              <a:t> Azure Kubernetes Service | Azure Red Hat OpenShift | AI services</a:t>
            </a:r>
          </a:p>
        </p:txBody>
      </p:sp>
      <p:sp>
        <p:nvSpPr>
          <p:cNvPr id="65" name="Rectangle 64">
            <a:extLst>
              <a:ext uri="{FF2B5EF4-FFF2-40B4-BE49-F238E27FC236}">
                <a16:creationId xmlns:a16="http://schemas.microsoft.com/office/drawing/2014/main" id="{D84AA7AF-7BB6-488A-821E-B24A31093D47}"/>
              </a:ext>
            </a:extLst>
          </p:cNvPr>
          <p:cNvSpPr/>
          <p:nvPr/>
        </p:nvSpPr>
        <p:spPr>
          <a:xfrm>
            <a:off x="6224762" y="2627989"/>
            <a:ext cx="2560320" cy="1005840"/>
          </a:xfrm>
          <a:prstGeom prst="rect">
            <a:avLst/>
          </a:prstGeom>
          <a:solidFill>
            <a:srgbClr val="000000">
              <a:lumMod val="75000"/>
            </a:srgbClr>
          </a:solidFill>
          <a:ln w="10795" cap="flat" cmpd="sng" algn="ctr">
            <a:solidFill>
              <a:srgbClr val="FFFFFF"/>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0">
                <a:solidFill>
                  <a:srgbClr val="50E6FF"/>
                </a:solidFill>
                <a:latin typeface="+mj-lt"/>
              </a:rPr>
              <a:t>PaaS/</a:t>
            </a:r>
            <a:r>
              <a:rPr kumimoji="0" lang="en-US" sz="2000" i="0" u="none" strike="noStrike" kern="0" cap="none" spc="0" normalizeH="0" baseline="0" noProof="0">
                <a:ln>
                  <a:noFill/>
                </a:ln>
                <a:solidFill>
                  <a:srgbClr val="50E6FF"/>
                </a:solidFill>
                <a:effectLst/>
                <a:uLnTx/>
                <a:uFillTx/>
                <a:latin typeface="+mj-lt"/>
                <a:ea typeface="+mn-ea"/>
                <a:cs typeface="+mn-cs"/>
              </a:rPr>
              <a:t>Serverless</a:t>
            </a:r>
          </a:p>
          <a:p>
            <a:pPr algn="ctr">
              <a:spcBef>
                <a:spcPts val="600"/>
              </a:spcBef>
              <a:defRPr/>
            </a:pPr>
            <a:r>
              <a:rPr lang="en-US" sz="1000">
                <a:solidFill>
                  <a:srgbClr val="FFFFFF"/>
                </a:solidFill>
                <a:latin typeface="Segoe UI"/>
                <a:cs typeface="Segoe UI Semilight" panose="020B0402040204020203" pitchFamily="34" charset="0"/>
              </a:rPr>
              <a:t>App Service | Functions | Logic Apps </a:t>
            </a:r>
            <a:br>
              <a:rPr lang="en-US" sz="1000">
                <a:solidFill>
                  <a:srgbClr val="FFFFFF"/>
                </a:solidFill>
                <a:latin typeface="Segoe UI"/>
                <a:cs typeface="Segoe UI Semilight" panose="020B0402040204020203" pitchFamily="34" charset="0"/>
              </a:rPr>
            </a:br>
            <a:r>
              <a:rPr lang="en-US" sz="1000">
                <a:solidFill>
                  <a:srgbClr val="FFFFFF"/>
                </a:solidFill>
                <a:latin typeface="Segoe UI"/>
                <a:cs typeface="Segoe UI Semilight" panose="020B0402040204020203" pitchFamily="34" charset="0"/>
              </a:rPr>
              <a:t>Spring Cloud | AI Services</a:t>
            </a:r>
          </a:p>
        </p:txBody>
      </p:sp>
      <p:sp>
        <p:nvSpPr>
          <p:cNvPr id="8" name="Title 7">
            <a:extLst>
              <a:ext uri="{FF2B5EF4-FFF2-40B4-BE49-F238E27FC236}">
                <a16:creationId xmlns:a16="http://schemas.microsoft.com/office/drawing/2014/main" id="{ADA6EA38-BBBE-44BE-B5A8-65DF9AB52F5D}"/>
              </a:ext>
            </a:extLst>
          </p:cNvPr>
          <p:cNvSpPr>
            <a:spLocks noGrp="1"/>
          </p:cNvSpPr>
          <p:nvPr>
            <p:ph type="title"/>
          </p:nvPr>
        </p:nvSpPr>
        <p:spPr>
          <a:xfrm>
            <a:off x="588263" y="457200"/>
            <a:ext cx="11018520" cy="553998"/>
          </a:xfrm>
        </p:spPr>
        <p:txBody>
          <a:bodyPr/>
          <a:lstStyle/>
          <a:p>
            <a:r>
              <a:rPr lang="en-US" noProof="0"/>
              <a:t>Microsoft </a:t>
            </a:r>
            <a:r>
              <a:rPr lang="en-US"/>
              <a:t>is the only vendor that can </a:t>
            </a:r>
            <a:r>
              <a:rPr lang="en-US" noProof="0"/>
              <a:t>support the entire gamut of modern application development </a:t>
            </a:r>
            <a:endParaRPr lang="en-US"/>
          </a:p>
        </p:txBody>
      </p:sp>
      <p:sp>
        <p:nvSpPr>
          <p:cNvPr id="35" name="Rectangle 34">
            <a:extLst>
              <a:ext uri="{FF2B5EF4-FFF2-40B4-BE49-F238E27FC236}">
                <a16:creationId xmlns:a16="http://schemas.microsoft.com/office/drawing/2014/main" id="{BC13C9F8-DA27-4D5C-B62B-7B81BB370E89}"/>
              </a:ext>
            </a:extLst>
          </p:cNvPr>
          <p:cNvSpPr/>
          <p:nvPr/>
        </p:nvSpPr>
        <p:spPr>
          <a:xfrm>
            <a:off x="945405" y="3790040"/>
            <a:ext cx="10479356" cy="739275"/>
          </a:xfrm>
          <a:prstGeom prst="rect">
            <a:avLst/>
          </a:prstGeom>
          <a:solidFill>
            <a:srgbClr val="000000">
              <a:lumMod val="75000"/>
            </a:srgbClr>
          </a:solidFill>
          <a:ln w="12700" cap="flat" cmpd="sng" algn="ctr">
            <a:solidFill>
              <a:srgbClr val="FFFFFF"/>
            </a:solidFill>
            <a:prstDash val="solid"/>
          </a:ln>
          <a:effectLst/>
        </p:spPr>
        <p:txBody>
          <a:bodyPr lIns="0" tIns="0" rIns="0" bIns="0" rtlCol="0" anchor="ctr"/>
          <a:lstStyle/>
          <a:p>
            <a:pPr algn="ctr">
              <a:defRPr/>
            </a:pPr>
            <a:r>
              <a:rPr lang="en-US" sz="2000" kern="0">
                <a:solidFill>
                  <a:srgbClr val="50E6FF"/>
                </a:solidFill>
                <a:latin typeface="+mj-lt"/>
              </a:rPr>
              <a:t>Managed databases</a:t>
            </a:r>
          </a:p>
          <a:p>
            <a:pPr algn="ctr">
              <a:spcBef>
                <a:spcPts val="600"/>
              </a:spcBef>
              <a:defRPr/>
            </a:pPr>
            <a:r>
              <a:rPr lang="en-US" sz="1000">
                <a:solidFill>
                  <a:srgbClr val="FFFFFF"/>
                </a:solidFill>
                <a:latin typeface="Segoe UI"/>
                <a:cs typeface="Segoe UI Semilight" panose="020B0402040204020203" pitchFamily="34" charset="0"/>
              </a:rPr>
              <a:t> Azure SQL Database | PostgreSQL | MySQL | Azure Cosmos DB</a:t>
            </a:r>
          </a:p>
        </p:txBody>
      </p:sp>
      <p:sp>
        <p:nvSpPr>
          <p:cNvPr id="41" name="Rectangle 40">
            <a:extLst>
              <a:ext uri="{FF2B5EF4-FFF2-40B4-BE49-F238E27FC236}">
                <a16:creationId xmlns:a16="http://schemas.microsoft.com/office/drawing/2014/main" id="{48D35EA3-0FC4-4388-AFD9-F47127C69920}"/>
              </a:ext>
            </a:extLst>
          </p:cNvPr>
          <p:cNvSpPr/>
          <p:nvPr/>
        </p:nvSpPr>
        <p:spPr>
          <a:xfrm>
            <a:off x="945405" y="4685525"/>
            <a:ext cx="10479355" cy="739275"/>
          </a:xfrm>
          <a:prstGeom prst="rect">
            <a:avLst/>
          </a:prstGeom>
          <a:solidFill>
            <a:srgbClr val="000000">
              <a:lumMod val="75000"/>
            </a:srgbClr>
          </a:solidFill>
          <a:ln w="12700" cap="flat" cmpd="sng" algn="ctr">
            <a:solidFill>
              <a:srgbClr val="FFFFFF"/>
            </a:solidFill>
            <a:prstDash val="solid"/>
          </a:ln>
          <a:effectLst/>
        </p:spPr>
        <p:txBody>
          <a:bodyPr lIns="0" tIns="0" rIns="0" bIns="0" rtlCol="0" anchor="ctr"/>
          <a:lstStyle/>
          <a:p>
            <a:pPr marR="0" lvl="0" indent="0" algn="ctr" fontAlgn="auto">
              <a:lnSpc>
                <a:spcPct val="100000"/>
              </a:lnSpc>
              <a:spcBef>
                <a:spcPts val="0"/>
              </a:spcBef>
              <a:spcAft>
                <a:spcPts val="0"/>
              </a:spcAft>
              <a:buClrTx/>
              <a:buSzTx/>
              <a:buFontTx/>
              <a:buNone/>
              <a:tabLst/>
              <a:defRPr/>
            </a:pPr>
            <a:r>
              <a:rPr lang="en-US" sz="2000" kern="0">
                <a:solidFill>
                  <a:srgbClr val="50E6FF"/>
                </a:solidFill>
                <a:latin typeface="+mj-lt"/>
              </a:rPr>
              <a:t>DevOps</a:t>
            </a:r>
          </a:p>
          <a:p>
            <a:pPr marR="0" lvl="0" indent="0" algn="ctr" fontAlgn="auto">
              <a:lnSpc>
                <a:spcPct val="100000"/>
              </a:lnSpc>
              <a:spcBef>
                <a:spcPts val="600"/>
              </a:spcBef>
              <a:spcAft>
                <a:spcPts val="0"/>
              </a:spcAft>
              <a:buClrTx/>
              <a:buSzTx/>
              <a:buFontTx/>
              <a:buNone/>
              <a:tabLst/>
              <a:defRPr/>
            </a:pPr>
            <a:r>
              <a:rPr lang="en-US" sz="1000">
                <a:solidFill>
                  <a:srgbClr val="FFFFFF"/>
                </a:solidFill>
                <a:latin typeface="Segoe UI"/>
                <a:cs typeface="Segoe UI Semilight" panose="020B0402040204020203" pitchFamily="34" charset="0"/>
              </a:rPr>
              <a:t>GitHub | VS Code</a:t>
            </a:r>
          </a:p>
        </p:txBody>
      </p:sp>
      <p:sp>
        <p:nvSpPr>
          <p:cNvPr id="15" name="TextBox 14">
            <a:extLst>
              <a:ext uri="{FF2B5EF4-FFF2-40B4-BE49-F238E27FC236}">
                <a16:creationId xmlns:a16="http://schemas.microsoft.com/office/drawing/2014/main" id="{85BA2450-EE27-4E25-95BD-9B478810AFE9}"/>
              </a:ext>
            </a:extLst>
          </p:cNvPr>
          <p:cNvSpPr txBox="1"/>
          <p:nvPr/>
        </p:nvSpPr>
        <p:spPr>
          <a:xfrm>
            <a:off x="5305976" y="5557175"/>
            <a:ext cx="1580048" cy="246221"/>
          </a:xfrm>
          <a:prstGeom prst="rect">
            <a:avLst/>
          </a:prstGeom>
          <a:solidFill>
            <a:srgbClr val="000000">
              <a:lumMod val="75000"/>
            </a:srgbClr>
          </a:solidFill>
        </p:spPr>
        <p:txBody>
          <a:bodyPr wrap="square" rtlCol="0">
            <a:spAutoFit/>
          </a:bodyPr>
          <a:lstStyle/>
          <a:p>
            <a:pPr algn="ctr">
              <a:spcBef>
                <a:spcPts val="600"/>
              </a:spcBef>
              <a:defRPr/>
            </a:pPr>
            <a:r>
              <a:rPr lang="en-US" sz="1000">
                <a:solidFill>
                  <a:srgbClr val="FFFFFF"/>
                </a:solidFill>
                <a:latin typeface="Segoe UI"/>
                <a:cs typeface="Segoe UI Semilight" panose="020B0402040204020203" pitchFamily="34" charset="0"/>
              </a:rPr>
              <a:t>Azure Arc | Azure Stack</a:t>
            </a:r>
          </a:p>
        </p:txBody>
      </p:sp>
      <p:grpSp>
        <p:nvGrpSpPr>
          <p:cNvPr id="20" name="Group 19">
            <a:extLst>
              <a:ext uri="{FF2B5EF4-FFF2-40B4-BE49-F238E27FC236}">
                <a16:creationId xmlns:a16="http://schemas.microsoft.com/office/drawing/2014/main" id="{1C24B8F6-155A-432E-AB33-6D07AE65C772}"/>
              </a:ext>
            </a:extLst>
          </p:cNvPr>
          <p:cNvGrpSpPr/>
          <p:nvPr/>
        </p:nvGrpSpPr>
        <p:grpSpPr>
          <a:xfrm>
            <a:off x="2060073" y="5758256"/>
            <a:ext cx="8071854" cy="276999"/>
            <a:chOff x="2098911" y="5758256"/>
            <a:chExt cx="8071854" cy="276999"/>
          </a:xfrm>
        </p:grpSpPr>
        <p:sp>
          <p:nvSpPr>
            <p:cNvPr id="16" name="TextBox 15">
              <a:extLst>
                <a:ext uri="{FF2B5EF4-FFF2-40B4-BE49-F238E27FC236}">
                  <a16:creationId xmlns:a16="http://schemas.microsoft.com/office/drawing/2014/main" id="{6A4A516C-03C0-44E8-AE2D-9DB635472BEB}"/>
                </a:ext>
              </a:extLst>
            </p:cNvPr>
            <p:cNvSpPr txBox="1"/>
            <p:nvPr/>
          </p:nvSpPr>
          <p:spPr>
            <a:xfrm>
              <a:off x="2098911" y="5758256"/>
              <a:ext cx="58381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Cloud</a:t>
              </a:r>
            </a:p>
          </p:txBody>
        </p:sp>
        <p:sp>
          <p:nvSpPr>
            <p:cNvPr id="17" name="TextBox 16">
              <a:extLst>
                <a:ext uri="{FF2B5EF4-FFF2-40B4-BE49-F238E27FC236}">
                  <a16:creationId xmlns:a16="http://schemas.microsoft.com/office/drawing/2014/main" id="{A6AB5CF0-778F-4403-94AF-78D645CDA74A}"/>
                </a:ext>
              </a:extLst>
            </p:cNvPr>
            <p:cNvSpPr txBox="1"/>
            <p:nvPr/>
          </p:nvSpPr>
          <p:spPr>
            <a:xfrm>
              <a:off x="9644659" y="5758256"/>
              <a:ext cx="5261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Edge</a:t>
              </a:r>
            </a:p>
          </p:txBody>
        </p:sp>
        <p:grpSp>
          <p:nvGrpSpPr>
            <p:cNvPr id="51" name="IAAS" descr="IAAS">
              <a:extLst>
                <a:ext uri="{FF2B5EF4-FFF2-40B4-BE49-F238E27FC236}">
                  <a16:creationId xmlns:a16="http://schemas.microsoft.com/office/drawing/2014/main" id="{1106C1BC-B325-475C-AA80-1EB8932BFB66}"/>
                </a:ext>
              </a:extLst>
            </p:cNvPr>
            <p:cNvGrpSpPr>
              <a:grpSpLocks noChangeAspect="1"/>
            </p:cNvGrpSpPr>
            <p:nvPr/>
          </p:nvGrpSpPr>
          <p:grpSpPr bwMode="auto">
            <a:xfrm>
              <a:off x="9356252" y="5765219"/>
              <a:ext cx="263998" cy="263072"/>
              <a:chOff x="2211" y="778"/>
              <a:chExt cx="285" cy="284"/>
            </a:xfrm>
          </p:grpSpPr>
          <p:sp>
            <p:nvSpPr>
              <p:cNvPr id="52" name="AutoShape 20">
                <a:extLst>
                  <a:ext uri="{FF2B5EF4-FFF2-40B4-BE49-F238E27FC236}">
                    <a16:creationId xmlns:a16="http://schemas.microsoft.com/office/drawing/2014/main" id="{8B764FAC-C9EA-414E-99ED-BCF7D2769C69}"/>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22">
                <a:extLst>
                  <a:ext uri="{FF2B5EF4-FFF2-40B4-BE49-F238E27FC236}">
                    <a16:creationId xmlns:a16="http://schemas.microsoft.com/office/drawing/2014/main" id="{632BE9DA-1F4B-4A4E-93AF-6E4A6CD0C213}"/>
                  </a:ext>
                </a:extLst>
              </p:cNvPr>
              <p:cNvSpPr>
                <a:spLocks noChangeArrowheads="1"/>
              </p:cNvSpPr>
              <p:nvPr/>
            </p:nvSpPr>
            <p:spPr bwMode="auto">
              <a:xfrm>
                <a:off x="2331" y="898"/>
                <a:ext cx="45" cy="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3">
                <a:extLst>
                  <a:ext uri="{FF2B5EF4-FFF2-40B4-BE49-F238E27FC236}">
                    <a16:creationId xmlns:a16="http://schemas.microsoft.com/office/drawing/2014/main" id="{BED0835D-3D17-4F2E-9218-B5368DB108F2}"/>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4">
                <a:extLst>
                  <a:ext uri="{FF2B5EF4-FFF2-40B4-BE49-F238E27FC236}">
                    <a16:creationId xmlns:a16="http://schemas.microsoft.com/office/drawing/2014/main" id="{2E4E29AE-FEE9-44A8-BE87-459165923AD1}"/>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5">
                <a:extLst>
                  <a:ext uri="{FF2B5EF4-FFF2-40B4-BE49-F238E27FC236}">
                    <a16:creationId xmlns:a16="http://schemas.microsoft.com/office/drawing/2014/main" id="{52411F54-56BC-430F-9B20-8D4C7DB833A1}"/>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cloud 4" descr="cloud">
              <a:extLst>
                <a:ext uri="{FF2B5EF4-FFF2-40B4-BE49-F238E27FC236}">
                  <a16:creationId xmlns:a16="http://schemas.microsoft.com/office/drawing/2014/main" id="{6956AE3A-D24B-4D63-BD28-22A756F87915}"/>
                </a:ext>
              </a:extLst>
            </p:cNvPr>
            <p:cNvSpPr>
              <a:spLocks noChangeAspect="1"/>
            </p:cNvSpPr>
            <p:nvPr/>
          </p:nvSpPr>
          <p:spPr bwMode="auto">
            <a:xfrm flipV="1">
              <a:off x="2743135" y="5806945"/>
              <a:ext cx="325842" cy="17962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5" name="Freeform: Shape 24">
            <a:extLst>
              <a:ext uri="{FF2B5EF4-FFF2-40B4-BE49-F238E27FC236}">
                <a16:creationId xmlns:a16="http://schemas.microsoft.com/office/drawing/2014/main" id="{BEC77B15-711A-4D78-8473-0A93EC60F6EF}"/>
              </a:ext>
            </a:extLst>
          </p:cNvPr>
          <p:cNvSpPr/>
          <p:nvPr/>
        </p:nvSpPr>
        <p:spPr bwMode="auto">
          <a:xfrm rot="5400000">
            <a:off x="5927858" y="-3466269"/>
            <a:ext cx="553999" cy="11439333"/>
          </a:xfrm>
          <a:custGeom>
            <a:avLst/>
            <a:gdLst>
              <a:gd name="connsiteX0" fmla="*/ 0 w 620747"/>
              <a:gd name="connsiteY0" fmla="*/ 6201834 h 6488843"/>
              <a:gd name="connsiteX1" fmla="*/ 6 w 620747"/>
              <a:gd name="connsiteY1" fmla="*/ 6201834 h 6488843"/>
              <a:gd name="connsiteX2" fmla="*/ 6 w 620747"/>
              <a:gd name="connsiteY2" fmla="*/ 287009 h 6488843"/>
              <a:gd name="connsiteX3" fmla="*/ 0 w 620747"/>
              <a:gd name="connsiteY3" fmla="*/ 287009 h 6488843"/>
              <a:gd name="connsiteX4" fmla="*/ 310372 w 620747"/>
              <a:gd name="connsiteY4" fmla="*/ 0 h 6488843"/>
              <a:gd name="connsiteX5" fmla="*/ 620743 w 620747"/>
              <a:gd name="connsiteY5" fmla="*/ 287009 h 6488843"/>
              <a:gd name="connsiteX6" fmla="*/ 620747 w 620747"/>
              <a:gd name="connsiteY6" fmla="*/ 287009 h 6488843"/>
              <a:gd name="connsiteX7" fmla="*/ 620747 w 620747"/>
              <a:gd name="connsiteY7" fmla="*/ 6205209 h 6488843"/>
              <a:gd name="connsiteX8" fmla="*/ 617093 w 620747"/>
              <a:gd name="connsiteY8" fmla="*/ 6205209 h 6488843"/>
              <a:gd name="connsiteX9" fmla="*/ 310371 w 620747"/>
              <a:gd name="connsiteY9" fmla="*/ 6488843 h 6488843"/>
              <a:gd name="connsiteX10" fmla="*/ 3650 w 620747"/>
              <a:gd name="connsiteY10" fmla="*/ 6205209 h 6488843"/>
              <a:gd name="connsiteX11" fmla="*/ 6 w 620747"/>
              <a:gd name="connsiteY11" fmla="*/ 6205209 h 6488843"/>
              <a:gd name="connsiteX12" fmla="*/ 6 w 620747"/>
              <a:gd name="connsiteY12" fmla="*/ 6201840 h 6488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747" h="6488843">
                <a:moveTo>
                  <a:pt x="0" y="6201834"/>
                </a:moveTo>
                <a:lnTo>
                  <a:pt x="6" y="6201834"/>
                </a:lnTo>
                <a:lnTo>
                  <a:pt x="6" y="287009"/>
                </a:lnTo>
                <a:lnTo>
                  <a:pt x="0" y="287009"/>
                </a:lnTo>
                <a:lnTo>
                  <a:pt x="310372" y="0"/>
                </a:lnTo>
                <a:lnTo>
                  <a:pt x="620743" y="287009"/>
                </a:lnTo>
                <a:lnTo>
                  <a:pt x="620747" y="287009"/>
                </a:lnTo>
                <a:lnTo>
                  <a:pt x="620747" y="6205209"/>
                </a:lnTo>
                <a:lnTo>
                  <a:pt x="617093" y="6205209"/>
                </a:lnTo>
                <a:lnTo>
                  <a:pt x="310371" y="6488843"/>
                </a:lnTo>
                <a:lnTo>
                  <a:pt x="3650" y="6205209"/>
                </a:lnTo>
                <a:lnTo>
                  <a:pt x="6" y="6205209"/>
                </a:lnTo>
                <a:lnTo>
                  <a:pt x="6" y="6201840"/>
                </a:lnTo>
                <a:close/>
              </a:path>
            </a:pathLst>
          </a:custGeom>
          <a:gradFill flip="none" rotWithShape="1">
            <a:gsLst>
              <a:gs pos="43000">
                <a:srgbClr val="184F86"/>
              </a:gs>
              <a:gs pos="0">
                <a:srgbClr val="243A5E"/>
              </a:gs>
              <a:gs pos="100000">
                <a:schemeClr val="accent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0" scaled="1"/>
              </a:gradFill>
              <a:effectLst/>
              <a:uLnTx/>
              <a:uFillTx/>
              <a:latin typeface="Segoe UI Semibold"/>
              <a:ea typeface="+mn-ea"/>
              <a:cs typeface="Segoe UI" pitchFamily="34" charset="0"/>
            </a:endParaRPr>
          </a:p>
        </p:txBody>
      </p:sp>
      <p:sp>
        <p:nvSpPr>
          <p:cNvPr id="26" name="TextBox 25">
            <a:extLst>
              <a:ext uri="{FF2B5EF4-FFF2-40B4-BE49-F238E27FC236}">
                <a16:creationId xmlns:a16="http://schemas.microsoft.com/office/drawing/2014/main" id="{B034EA86-D607-4D7E-A37A-6E866D0B5267}"/>
              </a:ext>
            </a:extLst>
          </p:cNvPr>
          <p:cNvSpPr txBox="1"/>
          <p:nvPr/>
        </p:nvSpPr>
        <p:spPr>
          <a:xfrm>
            <a:off x="8921627" y="2127339"/>
            <a:ext cx="23519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600" normalizeH="0" baseline="0" noProof="0">
                <a:ln>
                  <a:noFill/>
                </a:ln>
                <a:solidFill>
                  <a:srgbClr val="FFFFFF"/>
                </a:solidFill>
                <a:effectLst/>
                <a:uLnTx/>
                <a:uFillTx/>
                <a:latin typeface="Segoe UI Semibold"/>
                <a:ea typeface="+mn-ea"/>
                <a:cs typeface="+mn-cs"/>
              </a:rPr>
              <a:t>PRODUCTIVITY</a:t>
            </a:r>
          </a:p>
        </p:txBody>
      </p:sp>
      <p:sp>
        <p:nvSpPr>
          <p:cNvPr id="27" name="TextBox 26">
            <a:extLst>
              <a:ext uri="{FF2B5EF4-FFF2-40B4-BE49-F238E27FC236}">
                <a16:creationId xmlns:a16="http://schemas.microsoft.com/office/drawing/2014/main" id="{3AF8BABA-F59A-4361-935B-5E86FC1E9BF2}"/>
              </a:ext>
            </a:extLst>
          </p:cNvPr>
          <p:cNvSpPr txBox="1"/>
          <p:nvPr/>
        </p:nvSpPr>
        <p:spPr>
          <a:xfrm>
            <a:off x="1452756" y="2144210"/>
            <a:ext cx="154561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600" normalizeH="0" baseline="0" noProof="0">
                <a:ln>
                  <a:noFill/>
                </a:ln>
                <a:solidFill>
                  <a:srgbClr val="FFFFFF"/>
                </a:solidFill>
                <a:effectLst/>
                <a:uLnTx/>
                <a:uFillTx/>
                <a:latin typeface="Segoe UI Semibold"/>
                <a:ea typeface="+mn-ea"/>
                <a:cs typeface="+mn-cs"/>
              </a:rPr>
              <a:t>CONTROL</a:t>
            </a:r>
          </a:p>
        </p:txBody>
      </p:sp>
      <p:sp>
        <p:nvSpPr>
          <p:cNvPr id="2" name="Rectangle 1">
            <a:extLst>
              <a:ext uri="{FF2B5EF4-FFF2-40B4-BE49-F238E27FC236}">
                <a16:creationId xmlns:a16="http://schemas.microsoft.com/office/drawing/2014/main" id="{76DE0F3C-223C-48D2-BDC4-0B48F754588D}"/>
              </a:ext>
            </a:extLst>
          </p:cNvPr>
          <p:cNvSpPr/>
          <p:nvPr/>
        </p:nvSpPr>
        <p:spPr>
          <a:xfrm>
            <a:off x="945404" y="2627989"/>
            <a:ext cx="2560320" cy="1005840"/>
          </a:xfrm>
          <a:prstGeom prst="rect">
            <a:avLst/>
          </a:prstGeom>
          <a:solidFill>
            <a:srgbClr val="000000">
              <a:lumMod val="75000"/>
            </a:srgbClr>
          </a:solidFill>
          <a:ln w="10795" cap="flat" cmpd="sng" algn="ctr">
            <a:solidFill>
              <a:srgbClr val="FFFFFF"/>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0">
                <a:solidFill>
                  <a:srgbClr val="50E6FF"/>
                </a:solidFill>
                <a:latin typeface="+mj-lt"/>
              </a:rPr>
              <a:t>VMs</a:t>
            </a:r>
            <a:endParaRPr kumimoji="0" lang="en-US" sz="2000" i="0" u="none" strike="noStrike" kern="0" cap="none" spc="0" normalizeH="0" baseline="0" noProof="0">
              <a:ln>
                <a:noFill/>
              </a:ln>
              <a:solidFill>
                <a:srgbClr val="50E6FF"/>
              </a:solidFill>
              <a:effectLst/>
              <a:uLnTx/>
              <a:uFillTx/>
              <a:latin typeface="+mj-lt"/>
              <a:ea typeface="+mn-ea"/>
              <a:cs typeface="+mn-cs"/>
            </a:endParaRPr>
          </a:p>
          <a:p>
            <a:pPr marR="0" lvl="0" indent="0" algn="ctr" fontAlgn="auto">
              <a:lnSpc>
                <a:spcPct val="100000"/>
              </a:lnSpc>
              <a:spcBef>
                <a:spcPts val="600"/>
              </a:spcBef>
              <a:spcAft>
                <a:spcPts val="0"/>
              </a:spcAft>
              <a:buClrTx/>
              <a:buSzTx/>
              <a:buFontTx/>
              <a:buNone/>
              <a:tabLst/>
              <a:defRPr/>
            </a:pPr>
            <a:r>
              <a:rPr lang="en-US" sz="1000">
                <a:solidFill>
                  <a:srgbClr val="FFFFFF"/>
                </a:solidFill>
                <a:latin typeface="Segoe UI"/>
                <a:cs typeface="Segoe UI Semilight" panose="020B0402040204020203" pitchFamily="34" charset="0"/>
              </a:rPr>
              <a:t> Azure Virtual Machines </a:t>
            </a:r>
          </a:p>
        </p:txBody>
      </p:sp>
      <p:grpSp>
        <p:nvGrpSpPr>
          <p:cNvPr id="36" name="Group 35">
            <a:extLst>
              <a:ext uri="{FF2B5EF4-FFF2-40B4-BE49-F238E27FC236}">
                <a16:creationId xmlns:a16="http://schemas.microsoft.com/office/drawing/2014/main" id="{C4868279-3F59-4D40-9CAC-0B2A1263FBC1}"/>
              </a:ext>
            </a:extLst>
          </p:cNvPr>
          <p:cNvGrpSpPr/>
          <p:nvPr/>
        </p:nvGrpSpPr>
        <p:grpSpPr>
          <a:xfrm>
            <a:off x="0" y="6499129"/>
            <a:ext cx="11444140" cy="324677"/>
            <a:chOff x="0" y="6058468"/>
            <a:chExt cx="11444140" cy="324677"/>
          </a:xfrm>
        </p:grpSpPr>
        <p:cxnSp>
          <p:nvCxnSpPr>
            <p:cNvPr id="37" name="Straight Arrow Connector 36">
              <a:extLst>
                <a:ext uri="{FF2B5EF4-FFF2-40B4-BE49-F238E27FC236}">
                  <a16:creationId xmlns:a16="http://schemas.microsoft.com/office/drawing/2014/main" id="{8426201B-98B4-483D-B16A-764E15A0CC5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360EA487-F50B-4769-8A00-CD012E22295D}"/>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0791ECF2-E468-4CC8-B79B-56B697ED298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6" name="Oval 55">
              <a:extLst>
                <a:ext uri="{FF2B5EF4-FFF2-40B4-BE49-F238E27FC236}">
                  <a16:creationId xmlns:a16="http://schemas.microsoft.com/office/drawing/2014/main" id="{385CF4E2-3F35-43E8-A136-06BF53CA8DA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228583A8-0952-4B29-AD18-A4EE8CD9980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4194ABE1-918F-4F7F-9EF7-4D1D066425D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60" name="TextBox 59">
              <a:extLst>
                <a:ext uri="{FF2B5EF4-FFF2-40B4-BE49-F238E27FC236}">
                  <a16:creationId xmlns:a16="http://schemas.microsoft.com/office/drawing/2014/main" id="{0D9F62DD-ACF3-4F07-A0EB-BDF09DD4FDEA}"/>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solidFill>
                    <a:schemeClr val="accent1"/>
                  </a:solidFill>
                </a:rPr>
                <a:t>Modern apps</a:t>
              </a:r>
            </a:p>
          </p:txBody>
        </p:sp>
        <p:sp>
          <p:nvSpPr>
            <p:cNvPr id="61" name="TextBox 60">
              <a:extLst>
                <a:ext uri="{FF2B5EF4-FFF2-40B4-BE49-F238E27FC236}">
                  <a16:creationId xmlns:a16="http://schemas.microsoft.com/office/drawing/2014/main" id="{4694F692-21D4-490F-8EC5-95D0B885C130}"/>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3" name="TextBox 62">
              <a:extLst>
                <a:ext uri="{FF2B5EF4-FFF2-40B4-BE49-F238E27FC236}">
                  <a16:creationId xmlns:a16="http://schemas.microsoft.com/office/drawing/2014/main" id="{06ACDEF4-0122-4EF8-ABD4-B5C1578F11D7}"/>
                </a:ext>
              </a:extLst>
            </p:cNvPr>
            <p:cNvSpPr txBox="1"/>
            <p:nvPr/>
          </p:nvSpPr>
          <p:spPr>
            <a:xfrm>
              <a:off x="5074260" y="6244645"/>
              <a:ext cx="983716"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Catch the bus</a:t>
              </a:r>
            </a:p>
          </p:txBody>
        </p:sp>
        <p:sp>
          <p:nvSpPr>
            <p:cNvPr id="64" name="TextBox 63">
              <a:extLst>
                <a:ext uri="{FF2B5EF4-FFF2-40B4-BE49-F238E27FC236}">
                  <a16:creationId xmlns:a16="http://schemas.microsoft.com/office/drawing/2014/main" id="{9AB95156-3327-4A0F-9A7A-798E4655FD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6" name="TextBox 65">
              <a:extLst>
                <a:ext uri="{FF2B5EF4-FFF2-40B4-BE49-F238E27FC236}">
                  <a16:creationId xmlns:a16="http://schemas.microsoft.com/office/drawing/2014/main" id="{D27B7F38-3AE7-4B03-8868-1A2BD2D7B8B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110166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par>
                                <p:cTn id="8" presetID="10" presetClass="entr" presetSubtype="0" fill="hold" grpId="0" nodeType="withEffect">
                                  <p:stCondLst>
                                    <p:cond delay="8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42" presetClass="path" presetSubtype="0" decel="100000" fill="hold" grpId="1" nodeType="withEffect">
                                  <p:stCondLst>
                                    <p:cond delay="800"/>
                                  </p:stCondLst>
                                  <p:childTnLst>
                                    <p:animMotion origin="layout" path="M 5E-6 1.11111E-6 L 5E-6 0.03542 " pathEditMode="relative" rAng="0" ptsTypes="AA">
                                      <p:cBhvr>
                                        <p:cTn id="12" dur="700" spd="-100000" fill="hold"/>
                                        <p:tgtEl>
                                          <p:spTgt spid="26"/>
                                        </p:tgtEl>
                                        <p:attrNameLst>
                                          <p:attrName>ppt_x</p:attrName>
                                          <p:attrName>ppt_y</p:attrName>
                                        </p:attrNameLst>
                                      </p:cBhvr>
                                      <p:rCtr x="0" y="1759"/>
                                    </p:animMotion>
                                  </p:childTnLst>
                                </p:cTn>
                              </p:par>
                              <p:par>
                                <p:cTn id="13" presetID="10" presetClass="entr" presetSubtype="0" fill="hold" grpId="0" nodeType="withEffect">
                                  <p:stCondLst>
                                    <p:cond delay="8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800"/>
                                  </p:stCondLst>
                                  <p:childTnLst>
                                    <p:animMotion origin="layout" path="M -2.08333E-6 4.81481E-6 L -2.08333E-6 0.03541 " pathEditMode="relative" rAng="0" ptsTypes="AA">
                                      <p:cBhvr>
                                        <p:cTn id="17"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6" grpId="1"/>
      <p:bldP spid="27" grpId="0"/>
      <p:bldP spid="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sp>
        <p:nvSpPr>
          <p:cNvPr id="2" name="Rectangle 1">
            <a:extLst>
              <a:ext uri="{FF2B5EF4-FFF2-40B4-BE49-F238E27FC236}">
                <a16:creationId xmlns:a16="http://schemas.microsoft.com/office/drawing/2014/main" id="{40D62B22-E904-4AEF-840A-FA7C7CBB5D1E}"/>
              </a:ext>
            </a:extLst>
          </p:cNvPr>
          <p:cNvSpPr/>
          <p:nvPr/>
        </p:nvSpPr>
        <p:spPr bwMode="auto">
          <a:xfrm>
            <a:off x="8416847" y="1221490"/>
            <a:ext cx="3557112" cy="3700462"/>
          </a:xfrm>
          <a:prstGeom prst="rect">
            <a:avLst/>
          </a:prstGeom>
          <a:noFill/>
          <a:ln w="28575" cap="flat" cmpd="sng" algn="ctr">
            <a:solidFill>
              <a:schemeClr val="accent2"/>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AAAACB2B-380F-43F5-8011-6812A4202ED3}"/>
              </a:ext>
            </a:extLst>
          </p:cNvPr>
          <p:cNvGrpSpPr/>
          <p:nvPr/>
        </p:nvGrpSpPr>
        <p:grpSpPr>
          <a:xfrm>
            <a:off x="0" y="6499129"/>
            <a:ext cx="11444140" cy="324677"/>
            <a:chOff x="0" y="6058468"/>
            <a:chExt cx="11444140" cy="324677"/>
          </a:xfrm>
        </p:grpSpPr>
        <p:cxnSp>
          <p:nvCxnSpPr>
            <p:cNvPr id="32" name="Straight Arrow Connector 31">
              <a:extLst>
                <a:ext uri="{FF2B5EF4-FFF2-40B4-BE49-F238E27FC236}">
                  <a16:creationId xmlns:a16="http://schemas.microsoft.com/office/drawing/2014/main" id="{46C4597B-9A63-4BAF-B5E5-AA252D36B24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CD6D7C70-155D-4916-8CDE-509210D4AA67}"/>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4" name="Oval 33">
              <a:extLst>
                <a:ext uri="{FF2B5EF4-FFF2-40B4-BE49-F238E27FC236}">
                  <a16:creationId xmlns:a16="http://schemas.microsoft.com/office/drawing/2014/main" id="{36F96AD4-C091-450D-A989-97CE1213191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0AB829E6-3798-4741-AB50-6B9297856EB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007F0462-E830-4953-BF8C-F141A76A216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9544B532-A1E5-49A2-BA36-00E45A3BA00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51" name="TextBox 50">
              <a:extLst>
                <a:ext uri="{FF2B5EF4-FFF2-40B4-BE49-F238E27FC236}">
                  <a16:creationId xmlns:a16="http://schemas.microsoft.com/office/drawing/2014/main" id="{CD1DDC01-C414-4070-A062-407BF18088D9}"/>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52" name="TextBox 51">
              <a:extLst>
                <a:ext uri="{FF2B5EF4-FFF2-40B4-BE49-F238E27FC236}">
                  <a16:creationId xmlns:a16="http://schemas.microsoft.com/office/drawing/2014/main" id="{43986764-92CB-4284-81F0-80F4029B1C14}"/>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r>
                <a:rPr lang="en-US"/>
                <a:t>Azure SQL Database</a:t>
              </a:r>
            </a:p>
          </p:txBody>
        </p:sp>
        <p:sp>
          <p:nvSpPr>
            <p:cNvPr id="53" name="TextBox 52">
              <a:extLst>
                <a:ext uri="{FF2B5EF4-FFF2-40B4-BE49-F238E27FC236}">
                  <a16:creationId xmlns:a16="http://schemas.microsoft.com/office/drawing/2014/main" id="{33A5A9A6-6510-42D6-97DB-A9F9F12CA226}"/>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Catch the bus</a:t>
              </a:r>
            </a:p>
          </p:txBody>
        </p:sp>
        <p:sp>
          <p:nvSpPr>
            <p:cNvPr id="54" name="TextBox 53">
              <a:extLst>
                <a:ext uri="{FF2B5EF4-FFF2-40B4-BE49-F238E27FC236}">
                  <a16:creationId xmlns:a16="http://schemas.microsoft.com/office/drawing/2014/main" id="{B0FF3FF7-E456-4EEF-88E4-60C68094367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FF6A0672-B970-4933-8751-D3279E716E1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1FF5-0BCD-4565-8B61-CE8EFBEF9D18}"/>
              </a:ext>
            </a:extLst>
          </p:cNvPr>
          <p:cNvSpPr>
            <a:spLocks noGrp="1"/>
          </p:cNvSpPr>
          <p:nvPr>
            <p:ph type="title"/>
          </p:nvPr>
        </p:nvSpPr>
        <p:spPr>
          <a:xfrm>
            <a:off x="588263" y="457200"/>
            <a:ext cx="11018520" cy="553998"/>
          </a:xfrm>
        </p:spPr>
        <p:txBody>
          <a:bodyPr wrap="square" anchor="t">
            <a:normAutofit fontScale="90000"/>
          </a:bodyPr>
          <a:lstStyle/>
          <a:p>
            <a:r>
              <a:rPr lang="en-US"/>
              <a:t>Azure SQL Database is the best database for modern apps</a:t>
            </a:r>
          </a:p>
        </p:txBody>
      </p:sp>
      <p:graphicFrame>
        <p:nvGraphicFramePr>
          <p:cNvPr id="4" name="Diagram 3">
            <a:extLst>
              <a:ext uri="{FF2B5EF4-FFF2-40B4-BE49-F238E27FC236}">
                <a16:creationId xmlns:a16="http://schemas.microsoft.com/office/drawing/2014/main" id="{3B92BE75-FC11-483A-8539-9A5B159F3BC3}"/>
              </a:ext>
            </a:extLst>
          </p:cNvPr>
          <p:cNvGraphicFramePr/>
          <p:nvPr>
            <p:extLst>
              <p:ext uri="{D42A27DB-BD31-4B8C-83A1-F6EECF244321}">
                <p14:modId xmlns:p14="http://schemas.microsoft.com/office/powerpoint/2010/main" val="3929228359"/>
              </p:ext>
            </p:extLst>
          </p:nvPr>
        </p:nvGraphicFramePr>
        <p:xfrm>
          <a:off x="1521259" y="1284132"/>
          <a:ext cx="8600204" cy="47310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7AF00C1C-7469-4B49-92DA-F518698DB2EC}"/>
              </a:ext>
            </a:extLst>
          </p:cNvPr>
          <p:cNvSpPr txBox="1"/>
          <p:nvPr/>
        </p:nvSpPr>
        <p:spPr>
          <a:xfrm>
            <a:off x="388307" y="842829"/>
            <a:ext cx="10012390" cy="572464"/>
          </a:xfrm>
          <a:prstGeom prst="rect">
            <a:avLst/>
          </a:prstGeom>
          <a:noFill/>
        </p:spPr>
        <p:txBody>
          <a:bodyPr wrap="square" lIns="182880" tIns="146304" rIns="182880" bIns="146304" rtlCol="0">
            <a:spAutoFit/>
          </a:bodyPr>
          <a:lstStyle/>
          <a:p>
            <a:pPr>
              <a:lnSpc>
                <a:spcPct val="90000"/>
              </a:lnSpc>
              <a:spcAft>
                <a:spcPts val="600"/>
              </a:spcAft>
            </a:pPr>
            <a:r>
              <a:rPr lang="en-US" sz="2000">
                <a:ln w="3175">
                  <a:noFill/>
                </a:ln>
                <a:solidFill>
                  <a:schemeClr val="accent1"/>
                </a:solidFill>
                <a:latin typeface="+mj-lt"/>
                <a:cs typeface="Segoe UI" pitchFamily="34" charset="0"/>
              </a:rPr>
              <a:t>Run any workload anywhere on the industry-leading SQL Server engine</a:t>
            </a:r>
          </a:p>
        </p:txBody>
      </p:sp>
      <p:cxnSp>
        <p:nvCxnSpPr>
          <p:cNvPr id="10" name="Straight Connector 9">
            <a:extLst>
              <a:ext uri="{FF2B5EF4-FFF2-40B4-BE49-F238E27FC236}">
                <a16:creationId xmlns:a16="http://schemas.microsoft.com/office/drawing/2014/main" id="{81B2B7D8-AE03-45B1-A2C8-2F24C44DEE78}"/>
              </a:ext>
            </a:extLst>
          </p:cNvPr>
          <p:cNvCxnSpPr>
            <a:cxnSpLocks/>
          </p:cNvCxnSpPr>
          <p:nvPr/>
        </p:nvCxnSpPr>
        <p:spPr>
          <a:xfrm flipH="1">
            <a:off x="815875" y="5959373"/>
            <a:ext cx="10560249" cy="0"/>
          </a:xfrm>
          <a:prstGeom prst="line">
            <a:avLst/>
          </a:prstGeom>
          <a:ln w="12700">
            <a:solidFill>
              <a:schemeClr val="accent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436C494-E61A-40A3-A503-35139B85ACED}"/>
              </a:ext>
            </a:extLst>
          </p:cNvPr>
          <p:cNvSpPr/>
          <p:nvPr/>
        </p:nvSpPr>
        <p:spPr>
          <a:xfrm>
            <a:off x="3564650" y="5614674"/>
            <a:ext cx="5062697"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a:ln>
                  <a:noFill/>
                </a:ln>
                <a:solidFill>
                  <a:srgbClr val="0078D4"/>
                </a:solidFill>
                <a:effectLst/>
                <a:uLnTx/>
                <a:uFillTx/>
                <a:latin typeface="+mj-lt"/>
                <a:ea typeface="+mn-ea"/>
                <a:cs typeface="Segoe UI Semibold" panose="020B0702040204020203" pitchFamily="34" charset="0"/>
              </a:rPr>
              <a:t>Relational Engine is the backbone of everything</a:t>
            </a:r>
          </a:p>
        </p:txBody>
      </p:sp>
      <p:grpSp>
        <p:nvGrpSpPr>
          <p:cNvPr id="19" name="Group 18">
            <a:extLst>
              <a:ext uri="{FF2B5EF4-FFF2-40B4-BE49-F238E27FC236}">
                <a16:creationId xmlns:a16="http://schemas.microsoft.com/office/drawing/2014/main" id="{631DAE06-FDB9-4D91-BB45-5F9906615784}"/>
              </a:ext>
            </a:extLst>
          </p:cNvPr>
          <p:cNvGrpSpPr/>
          <p:nvPr/>
        </p:nvGrpSpPr>
        <p:grpSpPr>
          <a:xfrm>
            <a:off x="0" y="6499129"/>
            <a:ext cx="11444140" cy="324677"/>
            <a:chOff x="0" y="6058468"/>
            <a:chExt cx="11444140" cy="324677"/>
          </a:xfrm>
        </p:grpSpPr>
        <p:cxnSp>
          <p:nvCxnSpPr>
            <p:cNvPr id="20" name="Straight Arrow Connector 19">
              <a:extLst>
                <a:ext uri="{FF2B5EF4-FFF2-40B4-BE49-F238E27FC236}">
                  <a16:creationId xmlns:a16="http://schemas.microsoft.com/office/drawing/2014/main" id="{29F036A2-AAA8-4C25-99C2-5DA4FB29A08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DB1326C-4702-4BE7-91DA-51487697088B}"/>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2" name="Oval 21">
              <a:extLst>
                <a:ext uri="{FF2B5EF4-FFF2-40B4-BE49-F238E27FC236}">
                  <a16:creationId xmlns:a16="http://schemas.microsoft.com/office/drawing/2014/main" id="{F85A39C8-6807-4429-8F7F-0033EEE3590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6B3D757C-F31B-453E-AD98-73A15766354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BB0C719B-A4A0-414F-8BD1-300BCD1FB5A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E7A011B2-6505-4A47-8095-D9DD93CE837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6" name="TextBox 25">
              <a:extLst>
                <a:ext uri="{FF2B5EF4-FFF2-40B4-BE49-F238E27FC236}">
                  <a16:creationId xmlns:a16="http://schemas.microsoft.com/office/drawing/2014/main" id="{9C8D8BB3-2265-4962-9312-C83487A43114}"/>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39" name="TextBox 38">
              <a:extLst>
                <a:ext uri="{FF2B5EF4-FFF2-40B4-BE49-F238E27FC236}">
                  <a16:creationId xmlns:a16="http://schemas.microsoft.com/office/drawing/2014/main" id="{32663FC1-E4D6-4368-BD2D-3859F6358538}"/>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r>
                <a:rPr lang="en-US"/>
                <a:t>Azure SQL Database</a:t>
              </a:r>
            </a:p>
          </p:txBody>
        </p:sp>
        <p:sp>
          <p:nvSpPr>
            <p:cNvPr id="40" name="TextBox 39">
              <a:extLst>
                <a:ext uri="{FF2B5EF4-FFF2-40B4-BE49-F238E27FC236}">
                  <a16:creationId xmlns:a16="http://schemas.microsoft.com/office/drawing/2014/main" id="{C3FE2DC4-4754-472B-8F88-9D36BAD9E94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Catch the bus</a:t>
              </a:r>
            </a:p>
          </p:txBody>
        </p:sp>
        <p:sp>
          <p:nvSpPr>
            <p:cNvPr id="41" name="TextBox 40">
              <a:extLst>
                <a:ext uri="{FF2B5EF4-FFF2-40B4-BE49-F238E27FC236}">
                  <a16:creationId xmlns:a16="http://schemas.microsoft.com/office/drawing/2014/main" id="{4061832F-B328-40FB-9BBE-4F31BCD9FB6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2" name="TextBox 41">
              <a:extLst>
                <a:ext uri="{FF2B5EF4-FFF2-40B4-BE49-F238E27FC236}">
                  <a16:creationId xmlns:a16="http://schemas.microsoft.com/office/drawing/2014/main" id="{CF97FB0F-1D6F-47D1-86DD-06FDB7017E19}"/>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8423174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99CBF-EDAB-490D-AA7A-69BC467A5E98}"/>
              </a:ext>
            </a:extLst>
          </p:cNvPr>
          <p:cNvSpPr>
            <a:spLocks noGrp="1"/>
          </p:cNvSpPr>
          <p:nvPr>
            <p:ph type="title"/>
          </p:nvPr>
        </p:nvSpPr>
        <p:spPr/>
        <p:txBody>
          <a:bodyPr/>
          <a:lstStyle/>
          <a:p>
            <a:r>
              <a:rPr lang="en-US"/>
              <a:t>Azure SQL Database supports JSON</a:t>
            </a:r>
          </a:p>
        </p:txBody>
      </p:sp>
      <p:sp>
        <p:nvSpPr>
          <p:cNvPr id="3" name="Text Placeholder 2">
            <a:extLst>
              <a:ext uri="{FF2B5EF4-FFF2-40B4-BE49-F238E27FC236}">
                <a16:creationId xmlns:a16="http://schemas.microsoft.com/office/drawing/2014/main" id="{18080F5B-19C2-4843-A286-15D44394593C}"/>
              </a:ext>
            </a:extLst>
          </p:cNvPr>
          <p:cNvSpPr>
            <a:spLocks noGrp="1"/>
          </p:cNvSpPr>
          <p:nvPr>
            <p:ph type="body" sz="quarter" idx="10"/>
          </p:nvPr>
        </p:nvSpPr>
        <p:spPr>
          <a:xfrm>
            <a:off x="588263" y="1308972"/>
            <a:ext cx="11018520" cy="947952"/>
          </a:xfrm>
        </p:spPr>
        <p:txBody>
          <a:bodyPr/>
          <a:lstStyle/>
          <a:p>
            <a:r>
              <a:rPr lang="en-US"/>
              <a:t>Storage, manipulation and creation of JSON documents supported</a:t>
            </a:r>
          </a:p>
          <a:p>
            <a:endParaRPr lang="en-US"/>
          </a:p>
        </p:txBody>
      </p:sp>
      <p:pic>
        <p:nvPicPr>
          <p:cNvPr id="5" name="Picture 4" descr="A screenshot of a cell phone&#10;&#10;Description automatically generated">
            <a:extLst>
              <a:ext uri="{FF2B5EF4-FFF2-40B4-BE49-F238E27FC236}">
                <a16:creationId xmlns:a16="http://schemas.microsoft.com/office/drawing/2014/main" id="{9D75AB76-5B9D-4DAD-998D-21498D5D2F65}"/>
              </a:ext>
            </a:extLst>
          </p:cNvPr>
          <p:cNvPicPr>
            <a:picLocks noChangeAspect="1"/>
          </p:cNvPicPr>
          <p:nvPr/>
        </p:nvPicPr>
        <p:blipFill rotWithShape="1">
          <a:blip r:embed="rId3"/>
          <a:srcRect t="5827" b="6005"/>
          <a:stretch/>
        </p:blipFill>
        <p:spPr>
          <a:xfrm>
            <a:off x="1599254" y="2039007"/>
            <a:ext cx="8702583" cy="3874791"/>
          </a:xfrm>
          <a:prstGeom prst="rect">
            <a:avLst/>
          </a:prstGeom>
          <a:ln w="12700">
            <a:solidFill>
              <a:schemeClr val="accent2"/>
            </a:solidFill>
          </a:ln>
          <a:effectLst>
            <a:outerShdw blurRad="50800" dist="38100" dir="2700000" algn="tl" rotWithShape="0">
              <a:prstClr val="black">
                <a:alpha val="40000"/>
              </a:prstClr>
            </a:outerShdw>
          </a:effectLst>
        </p:spPr>
      </p:pic>
      <p:grpSp>
        <p:nvGrpSpPr>
          <p:cNvPr id="30" name="Group 29">
            <a:extLst>
              <a:ext uri="{FF2B5EF4-FFF2-40B4-BE49-F238E27FC236}">
                <a16:creationId xmlns:a16="http://schemas.microsoft.com/office/drawing/2014/main" id="{F32EC5F8-1C9F-4C4F-940D-53FAC62AA9F0}"/>
              </a:ext>
            </a:extLst>
          </p:cNvPr>
          <p:cNvGrpSpPr/>
          <p:nvPr/>
        </p:nvGrpSpPr>
        <p:grpSpPr>
          <a:xfrm>
            <a:off x="0" y="6499129"/>
            <a:ext cx="11444140" cy="324677"/>
            <a:chOff x="0" y="6058468"/>
            <a:chExt cx="11444140" cy="324677"/>
          </a:xfrm>
        </p:grpSpPr>
        <p:cxnSp>
          <p:nvCxnSpPr>
            <p:cNvPr id="31" name="Straight Arrow Connector 30">
              <a:extLst>
                <a:ext uri="{FF2B5EF4-FFF2-40B4-BE49-F238E27FC236}">
                  <a16:creationId xmlns:a16="http://schemas.microsoft.com/office/drawing/2014/main" id="{E855B655-93D9-4A20-B815-2DCC7D76415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F4B708BA-1FA7-4F7F-A896-7BEB3203A138}"/>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055574D-8609-485B-83A3-1DC2273E05A6}"/>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46E63BE-7E3D-4D3C-933E-DB9F6026578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B35800C9-F370-468E-8ABF-F88BE28DCD6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3FE48285-9D6B-45E8-BA40-417FF02733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7" name="TextBox 36">
              <a:extLst>
                <a:ext uri="{FF2B5EF4-FFF2-40B4-BE49-F238E27FC236}">
                  <a16:creationId xmlns:a16="http://schemas.microsoft.com/office/drawing/2014/main" id="{56BB429A-A3E7-4C5F-986B-1908EFB1DD1A}"/>
                </a:ext>
              </a:extLst>
            </p:cNvPr>
            <p:cNvSpPr txBox="1"/>
            <p:nvPr/>
          </p:nvSpPr>
          <p:spPr>
            <a:xfrm>
              <a:off x="489761" y="6244646"/>
              <a:ext cx="681277"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Modern apps</a:t>
              </a:r>
            </a:p>
          </p:txBody>
        </p:sp>
        <p:sp>
          <p:nvSpPr>
            <p:cNvPr id="38" name="TextBox 37">
              <a:extLst>
                <a:ext uri="{FF2B5EF4-FFF2-40B4-BE49-F238E27FC236}">
                  <a16:creationId xmlns:a16="http://schemas.microsoft.com/office/drawing/2014/main" id="{B2E3389C-BF65-4FE3-A298-721A2CB02F8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9" name="TextBox 38">
              <a:extLst>
                <a:ext uri="{FF2B5EF4-FFF2-40B4-BE49-F238E27FC236}">
                  <a16:creationId xmlns:a16="http://schemas.microsoft.com/office/drawing/2014/main" id="{E89095D1-33BF-4F19-9D48-76621E9470D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Catch the bus</a:t>
              </a:r>
            </a:p>
          </p:txBody>
        </p:sp>
        <p:sp>
          <p:nvSpPr>
            <p:cNvPr id="40" name="TextBox 39">
              <a:extLst>
                <a:ext uri="{FF2B5EF4-FFF2-40B4-BE49-F238E27FC236}">
                  <a16:creationId xmlns:a16="http://schemas.microsoft.com/office/drawing/2014/main" id="{D1B270B5-B4AE-4BC5-AA27-E36763C75E0E}"/>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1" name="TextBox 40">
              <a:extLst>
                <a:ext uri="{FF2B5EF4-FFF2-40B4-BE49-F238E27FC236}">
                  <a16:creationId xmlns:a16="http://schemas.microsoft.com/office/drawing/2014/main" id="{4E7EBA1A-2828-43B9-94BB-F3156BADF4BA}"/>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What’s new</a:t>
              </a:r>
            </a:p>
          </p:txBody>
        </p:sp>
      </p:grpSp>
    </p:spTree>
    <p:extLst>
      <p:ext uri="{BB962C8B-B14F-4D97-AF65-F5344CB8AC3E}">
        <p14:creationId xmlns:p14="http://schemas.microsoft.com/office/powerpoint/2010/main" val="32705952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Azure OnDemand Ignite  Template  -  Read-Only" id="{5C1D7A25-D2A2-420B-9488-015B353D0E73}" vid="{851AB801-9F63-4C27-8638-7F290E41D90D}"/>
    </a:ext>
  </a:ext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www.w3.org/XML/1998/namespace"/>
    <ds:schemaRef ds:uri="http://schemas.microsoft.com/office/2006/documentManagement/types"/>
    <ds:schemaRef ds:uri="http://purl.org/dc/dcmitype/"/>
    <ds:schemaRef ds:uri="http://schemas.microsoft.com/office/infopath/2007/PartnerControls"/>
    <ds:schemaRef ds:uri="http://purl.org/dc/elements/1.1/"/>
    <ds:schemaRef ds:uri="72c0272b-f05b-475f-9459-f7525b8ef3e1"/>
    <ds:schemaRef ds:uri="3ae6f26d-9444-4782-a775-fd15bae28999"/>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40AFE4D5-F713-423A-BC66-658450C92308}">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1548</TotalTime>
  <Words>4208</Words>
  <Application>Microsoft Office PowerPoint</Application>
  <PresentationFormat>Widescreen</PresentationFormat>
  <Paragraphs>571</Paragraphs>
  <Slides>32</Slides>
  <Notes>30</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32</vt:i4>
      </vt:variant>
    </vt:vector>
  </HeadingPairs>
  <TitlesOfParts>
    <vt:vector size="48" baseType="lpstr">
      <vt:lpstr>Arial</vt:lpstr>
      <vt:lpstr>Calibri</vt:lpstr>
      <vt:lpstr>Consolas</vt:lpstr>
      <vt:lpstr>Corbel</vt:lpstr>
      <vt:lpstr>Helvetica35-Thin</vt:lpstr>
      <vt:lpstr>Open Sans</vt:lpstr>
      <vt:lpstr>Segoe UI</vt:lpstr>
      <vt:lpstr>Segoe UI Light</vt:lpstr>
      <vt:lpstr>Segoe UI Semibold</vt:lpstr>
      <vt:lpstr>Segoe UI Semilight</vt:lpstr>
      <vt:lpstr>Times New Roman</vt:lpstr>
      <vt:lpstr>Wingdings</vt:lpstr>
      <vt:lpstr>White Template</vt:lpstr>
      <vt:lpstr>5-50033_TR23_BO_CT_Template</vt:lpstr>
      <vt:lpstr>2_WHITE TEMPLATE</vt:lpstr>
      <vt:lpstr>1_WHITE TEMPLATE</vt:lpstr>
      <vt:lpstr>Recipe for Modern Applications:  .NET, Azure SQL, Functions, Geospatial, JSON</vt:lpstr>
      <vt:lpstr>Catching (or not catching) the bus</vt:lpstr>
      <vt:lpstr>Catching the bus</vt:lpstr>
      <vt:lpstr>Goal: Integrate Public Transportation Data</vt:lpstr>
      <vt:lpstr>Microservices</vt:lpstr>
      <vt:lpstr>Microsoft is the only vendor that can support the entire gamut of modern application development </vt:lpstr>
      <vt:lpstr>PowerPoint Presentation</vt:lpstr>
      <vt:lpstr>Azure SQL Database is the best database for modern apps</vt:lpstr>
      <vt:lpstr>Azure SQL Database supports JSON</vt:lpstr>
      <vt:lpstr>Azure SQL Database supports Spatial</vt:lpstr>
      <vt:lpstr>Catch the bus</vt:lpstr>
      <vt:lpstr>JSON and Geospatial support in Azure SQL Database</vt:lpstr>
      <vt:lpstr>JSON and Geospatial support in Azure SQL Database</vt:lpstr>
      <vt:lpstr>JSON and Geospatial support in Azure SQL Database</vt:lpstr>
      <vt:lpstr>PowerPoint Presentation</vt:lpstr>
      <vt:lpstr>Azure SQL Database Hyperscale</vt:lpstr>
      <vt:lpstr>Azure SQL Database Serverless</vt:lpstr>
      <vt:lpstr>Azure SQL Database Serverless</vt:lpstr>
      <vt:lpstr>Azure SQL Database Serverless</vt:lpstr>
      <vt:lpstr>Catch the bus</vt:lpstr>
      <vt:lpstr>Catch the bus</vt:lpstr>
      <vt:lpstr>Azure Functions and Logic Apps</vt:lpstr>
      <vt:lpstr>Azure Functions and Logic Apps</vt:lpstr>
      <vt:lpstr>Azure Functions and Logic Apps</vt:lpstr>
      <vt:lpstr>Goal: Integrate Public Transportation Data into App</vt:lpstr>
      <vt:lpstr>Catch the bus</vt:lpstr>
      <vt:lpstr>Catch the bus</vt:lpstr>
      <vt:lpstr>Azure Static Web Apps and GitHub integrations</vt:lpstr>
      <vt:lpstr>Azure Static Web Apps and GitHub integrations</vt:lpstr>
      <vt:lpstr>Azure Static Web Apps and GitHub integrations</vt:lpstr>
      <vt:lpstr>Catch the bus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&lt;Speaker name&gt;</dc:creator>
  <cp:keywords/>
  <dc:description/>
  <cp:lastModifiedBy>Anna Hoffman</cp:lastModifiedBy>
  <cp:revision>4</cp:revision>
  <dcterms:created xsi:type="dcterms:W3CDTF">2019-02-28T23:59:04Z</dcterms:created>
  <dcterms:modified xsi:type="dcterms:W3CDTF">2021-03-17T23:24:54Z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